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9" r:id="rId4"/>
    <p:sldId id="345" r:id="rId5"/>
    <p:sldId id="344" r:id="rId6"/>
    <p:sldId id="343" r:id="rId7"/>
    <p:sldId id="346" r:id="rId8"/>
    <p:sldId id="292" r:id="rId9"/>
    <p:sldId id="294" r:id="rId10"/>
    <p:sldId id="293" r:id="rId11"/>
    <p:sldId id="295" r:id="rId12"/>
    <p:sldId id="296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D"/>
    <a:srgbClr val="02A94F"/>
    <a:srgbClr val="47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2" autoAdjust="0"/>
    <p:restoredTop sz="86405"/>
  </p:normalViewPr>
  <p:slideViewPr>
    <p:cSldViewPr snapToGrid="0">
      <p:cViewPr varScale="1">
        <p:scale>
          <a:sx n="82" d="100"/>
          <a:sy n="82" d="100"/>
        </p:scale>
        <p:origin x="38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ED67-E450-964D-ADCA-92075782EFD5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4BA54-85AF-C249-B71B-918808CE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7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01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6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8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5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34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05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62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06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020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68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15C2-ACAC-4645-9F0C-86E4F803B5F2}" type="datetimeFigureOut">
              <a:rPr lang="es-CO" smtClean="0"/>
              <a:t>26/07/2020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4594-95E1-41AF-9B47-CF651E392D9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75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is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7Csf3fWG20?start=85&amp;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is.org/" TargetMode="Externa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41898"/>
          </a:xfrm>
          <a:prstGeom prst="rect">
            <a:avLst/>
          </a:pr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angle 5"/>
          <p:cNvSpPr/>
          <p:nvPr/>
        </p:nvSpPr>
        <p:spPr>
          <a:xfrm>
            <a:off x="0" y="5159101"/>
            <a:ext cx="9144000" cy="1747027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415" y="311818"/>
            <a:ext cx="2380229" cy="9735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27465" y="5371799"/>
            <a:ext cx="823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Golden Rules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endParaRPr lang="es-CO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3460" y="6018130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2020-2021</a:t>
            </a:r>
          </a:p>
        </p:txBody>
      </p:sp>
      <p:pic>
        <p:nvPicPr>
          <p:cNvPr id="23" name="Picture 22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E55E9307-42B0-47DC-B390-7DA3F39BE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31801"/>
            <a:ext cx="3115825" cy="3402575"/>
          </a:xfrm>
          <a:prstGeom prst="rect">
            <a:avLst/>
          </a:prstGeom>
        </p:spPr>
      </p:pic>
      <p:pic>
        <p:nvPicPr>
          <p:cNvPr id="12" name="Picture 11" descr="A group of men posing for a picture&#10;&#10;Description generated with very high confidence">
            <a:extLst>
              <a:ext uri="{FF2B5EF4-FFF2-40B4-BE49-F238E27FC236}">
                <a16:creationId xmlns:a16="http://schemas.microsoft.com/office/drawing/2014/main" id="{DA8F1081-381B-469D-A4B5-868C30F1CF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168" y="1731800"/>
            <a:ext cx="3307862" cy="3402576"/>
          </a:xfrm>
          <a:prstGeom prst="rect">
            <a:avLst/>
          </a:prstGeom>
        </p:spPr>
      </p:pic>
      <p:pic>
        <p:nvPicPr>
          <p:cNvPr id="13" name="Picture 12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EB8A60FE-286F-4690-ABA2-840C690786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5252" r="18522" b="29774"/>
          <a:stretch/>
        </p:blipFill>
        <p:spPr>
          <a:xfrm>
            <a:off x="6206900" y="1731800"/>
            <a:ext cx="2937100" cy="34025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8388" y="4928652"/>
            <a:ext cx="9152388" cy="20572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07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30446" y="1102899"/>
            <a:ext cx="7859145" cy="8572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000" b="1" dirty="0">
                <a:latin typeface="Arial Nova Cond Light" panose="020B0604020202020204" pitchFamily="34" charset="0"/>
              </a:rPr>
              <a:t>        </a:t>
            </a:r>
            <a:r>
              <a:rPr lang="en-US" sz="1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Important info</a:t>
            </a:r>
          </a:p>
          <a:p>
            <a:endParaRPr lang="en-US" sz="3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7200" b="1" dirty="0">
                <a:cs typeface="Calibri" panose="020F0502020204030204" pitchFamily="34" charset="0"/>
              </a:rPr>
              <a:t>Roll will be taken throughout the Summit. </a:t>
            </a:r>
          </a:p>
          <a:p>
            <a:pPr marL="857250" indent="-857250" algn="l"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7200" b="1" dirty="0">
                <a:cs typeface="Calibri" panose="020F0502020204030204" pitchFamily="34" charset="0"/>
              </a:rPr>
              <a:t>You must attend three full sessions to receive a stipend.</a:t>
            </a:r>
          </a:p>
          <a:p>
            <a:pPr marL="857250" indent="-857250" algn="l">
              <a:lnSpc>
                <a:spcPct val="120000"/>
              </a:lnSpc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7200" b="1" dirty="0">
                <a:cs typeface="Calibri" panose="020F0502020204030204" pitchFamily="34" charset="0"/>
              </a:rPr>
              <a:t>Complete the follow up assignment at                                          </a:t>
            </a:r>
            <a:r>
              <a:rPr lang="en-US" sz="7200" b="1" dirty="0">
                <a:highlight>
                  <a:srgbClr val="FFDF2B"/>
                </a:highlight>
                <a:cs typeface="Calibri" panose="020F0502020204030204" pitchFamily="34" charset="0"/>
              </a:rPr>
              <a:t>utahjumpstart.org/2020Summit</a:t>
            </a:r>
            <a:r>
              <a:rPr lang="en-US" sz="7200" b="1" dirty="0">
                <a:cs typeface="Calibri" panose="020F0502020204030204" pitchFamily="34" charset="0"/>
              </a:rPr>
              <a:t>                                                                        to receive 0.5 USBE credit. </a:t>
            </a:r>
          </a:p>
          <a:p>
            <a:pPr algn="l">
              <a:lnSpc>
                <a:spcPct val="120000"/>
              </a:lnSpc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</a:pPr>
            <a:r>
              <a:rPr lang="en-US" sz="12000" b="1" dirty="0">
                <a:latin typeface="Cooper Black" panose="0208090404030B020404" pitchFamily="18" charset="0"/>
                <a:cs typeface="Calibri" panose="020F0502020204030204" pitchFamily="34" charset="0"/>
              </a:rPr>
              <a:t>       LAST CALL! </a:t>
            </a:r>
          </a:p>
          <a:p>
            <a:pPr marL="857250" indent="-85725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Confirm your address in Eventbrite. Checks may be delayed or forfeited if your address is missing.</a:t>
            </a:r>
          </a:p>
          <a:p>
            <a:pPr marL="428625" indent="-428625" algn="l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3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Confirm your CACTUS number in Eventbrite.</a:t>
            </a:r>
          </a:p>
          <a:p>
            <a:pPr marL="857250" indent="-857250" algn="l">
              <a:buFont typeface="Wingdings" panose="05000000000000000000" pitchFamily="2" charset="2"/>
              <a:buChar char="ü"/>
            </a:pPr>
            <a:endParaRPr lang="en-US" sz="8400" b="1" dirty="0">
              <a:latin typeface="Arial Nova" panose="020B0604020202020204" pitchFamily="34" charset="0"/>
            </a:endParaRPr>
          </a:p>
          <a:p>
            <a:pPr marL="857250" indent="-857250" algn="l">
              <a:buFont typeface="Wingdings" panose="05000000000000000000" pitchFamily="2" charset="2"/>
              <a:buChar char="ü"/>
            </a:pPr>
            <a:endParaRPr lang="en-US" sz="8400" b="1" dirty="0">
              <a:latin typeface="Arial Nova" panose="020B060402020202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ü"/>
            </a:pPr>
            <a:endParaRPr lang="en-US" sz="1650" b="1" dirty="0">
              <a:latin typeface="Arial Rounded MT Bold" panose="020F0704030504030204" pitchFamily="34" charset="0"/>
            </a:endParaRPr>
          </a:p>
          <a:p>
            <a:pPr marL="257175" indent="-257175" algn="l">
              <a:buFont typeface="Wingdings" panose="05000000000000000000" pitchFamily="2" charset="2"/>
              <a:buChar char="ü"/>
            </a:pPr>
            <a:r>
              <a:rPr lang="en-US" sz="1650" b="1" dirty="0">
                <a:latin typeface="Arial Rounded MT Bold" panose="020F0704030504030204" pitchFamily="34" charset="0"/>
              </a:rPr>
              <a:t> 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648AA80-17FF-4935-A969-8C3A6BACDAF9}"/>
              </a:ext>
            </a:extLst>
          </p:cNvPr>
          <p:cNvSpPr/>
          <p:nvPr/>
        </p:nvSpPr>
        <p:spPr>
          <a:xfrm>
            <a:off x="632732" y="978403"/>
            <a:ext cx="511035" cy="49597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103AA6"/>
          </a:solidFill>
          <a:ln>
            <a:solidFill>
              <a:srgbClr val="103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24BE5B-9B03-45D0-BBDA-64BC545CCF3E}"/>
              </a:ext>
            </a:extLst>
          </p:cNvPr>
          <p:cNvCxnSpPr/>
          <p:nvPr/>
        </p:nvCxnSpPr>
        <p:spPr>
          <a:xfrm flipH="1">
            <a:off x="3963760" y="4000499"/>
            <a:ext cx="1216479" cy="0"/>
          </a:xfrm>
          <a:prstGeom prst="line">
            <a:avLst/>
          </a:prstGeom>
          <a:ln w="38100">
            <a:solidFill>
              <a:srgbClr val="FF9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14939-B876-42A5-96CF-C22325A753A9}"/>
              </a:ext>
            </a:extLst>
          </p:cNvPr>
          <p:cNvCxnSpPr/>
          <p:nvPr/>
        </p:nvCxnSpPr>
        <p:spPr>
          <a:xfrm flipH="1">
            <a:off x="244621" y="4000499"/>
            <a:ext cx="1216479" cy="0"/>
          </a:xfrm>
          <a:prstGeom prst="line">
            <a:avLst/>
          </a:prstGeom>
          <a:ln w="38100">
            <a:solidFill>
              <a:srgbClr val="FF9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EB0628-8806-457B-88E2-48D231873C28}"/>
              </a:ext>
            </a:extLst>
          </p:cNvPr>
          <p:cNvCxnSpPr>
            <a:cxnSpLocks/>
          </p:cNvCxnSpPr>
          <p:nvPr/>
        </p:nvCxnSpPr>
        <p:spPr>
          <a:xfrm>
            <a:off x="9119507" y="865414"/>
            <a:ext cx="0" cy="5135336"/>
          </a:xfrm>
          <a:prstGeom prst="line">
            <a:avLst/>
          </a:prstGeom>
          <a:ln w="184150">
            <a:solidFill>
              <a:srgbClr val="8C5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D99F37B-7A9A-4870-9D1D-314DEE6B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137409" cy="52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F0556-CDA0-493D-BEFC-7234F37E9950}"/>
              </a:ext>
            </a:extLst>
          </p:cNvPr>
          <p:cNvSpPr txBox="1"/>
          <p:nvPr/>
        </p:nvSpPr>
        <p:spPr>
          <a:xfrm>
            <a:off x="358486" y="1699022"/>
            <a:ext cx="3635291" cy="24031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Homework</a:t>
            </a:r>
          </a:p>
          <a:p>
            <a:pPr marL="900113" indent="-4286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75" b="1" dirty="0">
                <a:latin typeface="+mj-lt"/>
                <a:ea typeface="+mj-ea"/>
                <a:cs typeface="+mj-cs"/>
              </a:rPr>
              <a:t>Survey</a:t>
            </a:r>
          </a:p>
          <a:p>
            <a:pPr marL="900113" indent="-4286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75" b="1" dirty="0" err="1">
                <a:latin typeface="+mj-lt"/>
                <a:ea typeface="+mj-ea"/>
                <a:cs typeface="+mj-cs"/>
              </a:rPr>
              <a:t>Relicensure</a:t>
            </a:r>
            <a:r>
              <a:rPr lang="en-US" sz="2775" b="1" dirty="0">
                <a:latin typeface="+mj-lt"/>
                <a:ea typeface="+mj-ea"/>
                <a:cs typeface="+mj-cs"/>
              </a:rPr>
              <a:t> points</a:t>
            </a:r>
          </a:p>
          <a:p>
            <a:pPr marL="900113" indent="-4286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775" b="1" dirty="0">
                <a:latin typeface="+mj-lt"/>
                <a:ea typeface="+mj-ea"/>
                <a:cs typeface="+mj-cs"/>
              </a:rPr>
              <a:t>Resources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75" b="1" dirty="0">
              <a:highlight>
                <a:srgbClr val="FFDF2B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3B0E2-B06B-487C-A1AB-411C10741DAF}"/>
              </a:ext>
            </a:extLst>
          </p:cNvPr>
          <p:cNvSpPr txBox="1"/>
          <p:nvPr/>
        </p:nvSpPr>
        <p:spPr>
          <a:xfrm>
            <a:off x="358486" y="4857954"/>
            <a:ext cx="8250322" cy="9061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3300" b="1"/>
              <a:t>utahjumpstart.org/2020Summit</a:t>
            </a:r>
            <a:endParaRPr lang="en-US" sz="33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ABBC-ED42-467B-AD9C-2B7BD59FF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30"/>
          <a:stretch/>
        </p:blipFill>
        <p:spPr>
          <a:xfrm rot="1184035">
            <a:off x="5725037" y="1245547"/>
            <a:ext cx="2811982" cy="3192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C4245C-5627-4A5D-9033-918177553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58" r="13737"/>
          <a:stretch/>
        </p:blipFill>
        <p:spPr>
          <a:xfrm rot="20000994">
            <a:off x="4642237" y="1409197"/>
            <a:ext cx="2075325" cy="28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0" cy="3890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1271221"/>
            <a:ext cx="8249304" cy="404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B3A3AF-4060-4E39-BE16-4B42C59A0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44"/>
          <a:stretch/>
        </p:blipFill>
        <p:spPr>
          <a:xfrm>
            <a:off x="628650" y="1422862"/>
            <a:ext cx="7886700" cy="37466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5604577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6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3003306-4C02-44E9-9CDB-021CB08B3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8" b="9091"/>
          <a:stretch/>
        </p:blipFill>
        <p:spPr>
          <a:xfrm>
            <a:off x="2642616" y="857250"/>
            <a:ext cx="6501384" cy="51434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BEDC8-96E6-4154-9AF5-99EE9910071C}"/>
              </a:ext>
            </a:extLst>
          </p:cNvPr>
          <p:cNvSpPr txBox="1"/>
          <p:nvPr/>
        </p:nvSpPr>
        <p:spPr>
          <a:xfrm>
            <a:off x="373305" y="2924439"/>
            <a:ext cx="3017520" cy="9893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950" b="1" dirty="0">
                <a:latin typeface="+mj-lt"/>
                <a:ea typeface="+mj-ea"/>
                <a:cs typeface="+mj-cs"/>
              </a:rPr>
              <a:t>Question of the Session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ACB71-6BE2-4BBC-ADF1-05B3D872F4BA}"/>
              </a:ext>
            </a:extLst>
          </p:cNvPr>
          <p:cNvSpPr txBox="1"/>
          <p:nvPr/>
        </p:nvSpPr>
        <p:spPr>
          <a:xfrm>
            <a:off x="425670" y="4562147"/>
            <a:ext cx="3909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Answer to win a </a:t>
            </a:r>
            <a:r>
              <a:rPr lang="en-US" sz="3300" b="1" dirty="0">
                <a:solidFill>
                  <a:srgbClr val="8C52FF"/>
                </a:solidFill>
              </a:rPr>
              <a:t>my529 Prize Pack</a:t>
            </a:r>
            <a:r>
              <a:rPr lang="en-US" sz="3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159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560" y="1798168"/>
            <a:ext cx="8607103" cy="2508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469783" y="1916275"/>
            <a:ext cx="8338657" cy="2294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 Investors Society is an online enrichment program that teaches financial literacy through personal finance &amp; stock market programs that emphasize long term, fundamental investing principles that emphasize the importance of saving and investing for the future. Our program is FREE to teachers &amp; students.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0" y="0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074" y="290371"/>
            <a:ext cx="739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INVESTING IN </a:t>
            </a:r>
            <a:r>
              <a:rPr lang="es-CO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560" y="4309126"/>
            <a:ext cx="8607103" cy="1563371"/>
          </a:xfrm>
          <a:prstGeom prst="rect">
            <a:avLst/>
          </a:prstGeom>
          <a:solidFill>
            <a:srgbClr val="1D4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Mission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mission is to inspire youth to be outstanding investors-investors in companies, investors in their communities, and investors in themselves. </a:t>
            </a:r>
            <a:endParaRPr lang="es-CO" sz="2400" dirty="0"/>
          </a:p>
        </p:txBody>
      </p:sp>
      <p:pic>
        <p:nvPicPr>
          <p:cNvPr id="13" name="image3.jpe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5E89F-DB00-489D-A050-24F5F2F988D7}"/>
              </a:ext>
            </a:extLst>
          </p:cNvPr>
          <p:cNvSpPr txBox="1"/>
          <p:nvPr/>
        </p:nvSpPr>
        <p:spPr>
          <a:xfrm>
            <a:off x="2818701" y="5970722"/>
            <a:ext cx="414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WWW.YIS.ORG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C0B48-0640-4CAE-97DA-2F805D5A1F00}"/>
              </a:ext>
            </a:extLst>
          </p:cNvPr>
          <p:cNvSpPr/>
          <p:nvPr/>
        </p:nvSpPr>
        <p:spPr>
          <a:xfrm>
            <a:off x="129074" y="892978"/>
            <a:ext cx="441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43544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pic>
        <p:nvPicPr>
          <p:cNvPr id="119" name="image3.jpeg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: Shape 5"/>
          <p:cNvSpPr/>
          <p:nvPr/>
        </p:nvSpPr>
        <p:spPr>
          <a:xfrm>
            <a:off x="0" y="0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733" y="213445"/>
            <a:ext cx="688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Skillz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Bootcamp</a:t>
            </a:r>
            <a:endParaRPr lang="es-CO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33" y="707168"/>
            <a:ext cx="6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Distance Learning Program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22C3F7-C0DA-41B3-8069-046081D422BB}"/>
              </a:ext>
            </a:extLst>
          </p:cNvPr>
          <p:cNvSpPr/>
          <p:nvPr/>
        </p:nvSpPr>
        <p:spPr>
          <a:xfrm>
            <a:off x="178896" y="2187213"/>
            <a:ext cx="4527330" cy="4089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60BECCC-15C6-48C3-88B1-89B6F26CFF30}"/>
              </a:ext>
            </a:extLst>
          </p:cNvPr>
          <p:cNvSpPr/>
          <p:nvPr/>
        </p:nvSpPr>
        <p:spPr>
          <a:xfrm>
            <a:off x="277123" y="2314396"/>
            <a:ext cx="4311655" cy="3836436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312" y="2177074"/>
            <a:ext cx="489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12" y="1925044"/>
            <a:ext cx="4542495" cy="369332"/>
          </a:xfrm>
          <a:prstGeom prst="rect">
            <a:avLst/>
          </a:prstGeom>
          <a:solidFill>
            <a:srgbClr val="1D499D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Money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Skillz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Bootcamp Program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EA8F0-1EDE-4C8F-844A-EDBF2F6C2E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r="5515"/>
          <a:stretch/>
        </p:blipFill>
        <p:spPr>
          <a:xfrm>
            <a:off x="4804453" y="2632327"/>
            <a:ext cx="4281115" cy="2532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8FDC8D-5897-4489-9479-0F89733B155E}"/>
              </a:ext>
            </a:extLst>
          </p:cNvPr>
          <p:cNvSpPr txBox="1"/>
          <p:nvPr/>
        </p:nvSpPr>
        <p:spPr>
          <a:xfrm>
            <a:off x="277123" y="2373834"/>
            <a:ext cx="4160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Young Investors Society has launched the Money </a:t>
            </a:r>
            <a:r>
              <a:rPr lang="en-US" b="1" i="0" dirty="0" err="1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Skillz</a:t>
            </a:r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Bootcamp for 7</a:t>
            </a:r>
            <a:r>
              <a:rPr lang="en-US" b="1" i="0" baseline="3000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b="1" i="0" baseline="3000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graders. </a:t>
            </a:r>
          </a:p>
          <a:p>
            <a:r>
              <a:rPr lang="en-US" sz="18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This beginner 10-hour course comprised of The Seven Golden Rules of Investing and the 5 Steps to Financial Freedom will give students a foundation in personal finance, saving, and investing that will lay the foundation for future YIS programs. </a:t>
            </a:r>
            <a:br>
              <a:rPr lang="en-US" sz="18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learn the fundamentals of earning money, saving, budgeting, banking, investing, career exploration and so much more!</a:t>
            </a:r>
          </a:p>
          <a:p>
            <a:endParaRPr lang="en-US" sz="1800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929AE-F07D-4BF7-AB1C-5BB8B0A6F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81" y="5272777"/>
            <a:ext cx="3639058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pic>
        <p:nvPicPr>
          <p:cNvPr id="119" name="image3.jpeg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: Shape 5"/>
          <p:cNvSpPr/>
          <p:nvPr/>
        </p:nvSpPr>
        <p:spPr>
          <a:xfrm>
            <a:off x="0" y="0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733" y="213445"/>
            <a:ext cx="688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Skillz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Bootcamp</a:t>
            </a:r>
            <a:endParaRPr lang="es-CO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33" y="707168"/>
            <a:ext cx="6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Golden Rules of Investing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22C3F7-C0DA-41B3-8069-046081D422BB}"/>
              </a:ext>
            </a:extLst>
          </p:cNvPr>
          <p:cNvSpPr/>
          <p:nvPr/>
        </p:nvSpPr>
        <p:spPr>
          <a:xfrm>
            <a:off x="178896" y="2187213"/>
            <a:ext cx="8788792" cy="4457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angle 48"/>
          <p:cNvSpPr/>
          <p:nvPr/>
        </p:nvSpPr>
        <p:spPr>
          <a:xfrm>
            <a:off x="176312" y="2177074"/>
            <a:ext cx="489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12" y="1925044"/>
            <a:ext cx="4542495" cy="369332"/>
          </a:xfrm>
          <a:prstGeom prst="rect">
            <a:avLst/>
          </a:prstGeom>
          <a:solidFill>
            <a:srgbClr val="1D4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Seven Golden Rules Intro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1B2F4-CE00-439D-8CA4-A6FA82BEB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7" y="2387110"/>
            <a:ext cx="7853557" cy="39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pic>
        <p:nvPicPr>
          <p:cNvPr id="119" name="image3.jpe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: Shape 5"/>
          <p:cNvSpPr/>
          <p:nvPr/>
        </p:nvSpPr>
        <p:spPr>
          <a:xfrm>
            <a:off x="0" y="0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733" y="213445"/>
            <a:ext cx="688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Skillz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Bootcamp</a:t>
            </a:r>
            <a:endParaRPr lang="es-CO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33" y="707168"/>
            <a:ext cx="6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Golden Rules of Investing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22C3F7-C0DA-41B3-8069-046081D422BB}"/>
              </a:ext>
            </a:extLst>
          </p:cNvPr>
          <p:cNvSpPr/>
          <p:nvPr/>
        </p:nvSpPr>
        <p:spPr>
          <a:xfrm>
            <a:off x="178896" y="2187213"/>
            <a:ext cx="8788792" cy="4284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angle 48"/>
          <p:cNvSpPr/>
          <p:nvPr/>
        </p:nvSpPr>
        <p:spPr>
          <a:xfrm>
            <a:off x="176312" y="2177074"/>
            <a:ext cx="489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12" y="1925044"/>
            <a:ext cx="4542495" cy="369332"/>
          </a:xfrm>
          <a:prstGeom prst="rect">
            <a:avLst/>
          </a:prstGeom>
          <a:solidFill>
            <a:srgbClr val="1D4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Seven Golden Rules Video</a:t>
            </a:r>
          </a:p>
        </p:txBody>
      </p:sp>
      <p:pic>
        <p:nvPicPr>
          <p:cNvPr id="2" name="Online Media 1" title="YIS Unit 1: Lesson 4 - The Seven Golden Rules of Investing">
            <a:hlinkClick r:id="" action="ppaction://media"/>
            <a:extLst>
              <a:ext uri="{FF2B5EF4-FFF2-40B4-BE49-F238E27FC236}">
                <a16:creationId xmlns:a16="http://schemas.microsoft.com/office/drawing/2014/main" id="{CD42023B-6E06-4A68-8B3A-98D671292A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019262" y="2378484"/>
            <a:ext cx="7399090" cy="39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pic>
        <p:nvPicPr>
          <p:cNvPr id="119" name="image3.jpeg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: Shape 5"/>
          <p:cNvSpPr/>
          <p:nvPr/>
        </p:nvSpPr>
        <p:spPr>
          <a:xfrm>
            <a:off x="0" y="0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733" y="213445"/>
            <a:ext cx="688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Skillz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Bootcamp</a:t>
            </a:r>
            <a:endParaRPr lang="es-CO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33" y="707168"/>
            <a:ext cx="6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Golden Rules of Investing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22C3F7-C0DA-41B3-8069-046081D422BB}"/>
              </a:ext>
            </a:extLst>
          </p:cNvPr>
          <p:cNvSpPr/>
          <p:nvPr/>
        </p:nvSpPr>
        <p:spPr>
          <a:xfrm>
            <a:off x="178896" y="2187213"/>
            <a:ext cx="8788792" cy="4457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angle 48"/>
          <p:cNvSpPr/>
          <p:nvPr/>
        </p:nvSpPr>
        <p:spPr>
          <a:xfrm>
            <a:off x="176312" y="2177074"/>
            <a:ext cx="489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12" y="1925044"/>
            <a:ext cx="4542495" cy="369332"/>
          </a:xfrm>
          <a:prstGeom prst="rect">
            <a:avLst/>
          </a:prstGeom>
          <a:solidFill>
            <a:srgbClr val="1D49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Seven Golden Rules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79D5BD-73EF-4AC3-964F-234E3F1AA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" y="2429298"/>
            <a:ext cx="7496306" cy="40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227"/>
            <a:ext cx="3053751" cy="369450"/>
          </a:xfrm>
          <a:prstGeom prst="rect">
            <a:avLst/>
          </a:prstGeom>
        </p:spPr>
      </p:pic>
      <p:pic>
        <p:nvPicPr>
          <p:cNvPr id="119" name="image3.jpeg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544" y="1388853"/>
            <a:ext cx="3048293" cy="358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166" y="1388853"/>
            <a:ext cx="3062378" cy="3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reeform: Shape 5"/>
          <p:cNvSpPr/>
          <p:nvPr/>
        </p:nvSpPr>
        <p:spPr>
          <a:xfrm>
            <a:off x="0" y="15347"/>
            <a:ext cx="7116792" cy="1388853"/>
          </a:xfrm>
          <a:custGeom>
            <a:avLst/>
            <a:gdLst>
              <a:gd name="connsiteX0" fmla="*/ 0 w 6612956"/>
              <a:gd name="connsiteY0" fmla="*/ 0 h 1388853"/>
              <a:gd name="connsiteX1" fmla="*/ 6612956 w 6612956"/>
              <a:gd name="connsiteY1" fmla="*/ 0 h 1388853"/>
              <a:gd name="connsiteX2" fmla="*/ 6554672 w 6612956"/>
              <a:gd name="connsiteY2" fmla="*/ 120990 h 1388853"/>
              <a:gd name="connsiteX3" fmla="*/ 6438900 w 6612956"/>
              <a:gd name="connsiteY3" fmla="*/ 694426 h 1388853"/>
              <a:gd name="connsiteX4" fmla="*/ 6554672 w 6612956"/>
              <a:gd name="connsiteY4" fmla="*/ 1267862 h 1388853"/>
              <a:gd name="connsiteX5" fmla="*/ 6612956 w 6612956"/>
              <a:gd name="connsiteY5" fmla="*/ 1388853 h 1388853"/>
              <a:gd name="connsiteX6" fmla="*/ 0 w 6612956"/>
              <a:gd name="connsiteY6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2956" h="1388853">
                <a:moveTo>
                  <a:pt x="0" y="0"/>
                </a:moveTo>
                <a:lnTo>
                  <a:pt x="6612956" y="0"/>
                </a:lnTo>
                <a:lnTo>
                  <a:pt x="6554672" y="120990"/>
                </a:lnTo>
                <a:cubicBezTo>
                  <a:pt x="6480124" y="297241"/>
                  <a:pt x="6438900" y="491020"/>
                  <a:pt x="6438900" y="694426"/>
                </a:cubicBezTo>
                <a:cubicBezTo>
                  <a:pt x="6438900" y="897833"/>
                  <a:pt x="6480124" y="1091611"/>
                  <a:pt x="6554672" y="1267862"/>
                </a:cubicBezTo>
                <a:lnTo>
                  <a:pt x="6612956" y="1388853"/>
                </a:lnTo>
                <a:lnTo>
                  <a:pt x="0" y="1388853"/>
                </a:lnTo>
                <a:close/>
              </a:path>
            </a:pathLst>
          </a:cu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" name="Rectangle 2"/>
          <p:cNvSpPr/>
          <p:nvPr/>
        </p:nvSpPr>
        <p:spPr>
          <a:xfrm>
            <a:off x="0" y="6685472"/>
            <a:ext cx="9144000" cy="172528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676" y="385867"/>
            <a:ext cx="1497279" cy="612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733" y="213445"/>
            <a:ext cx="688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5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es-CO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</a:t>
            </a:r>
            <a:endParaRPr lang="es-CO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22C3F7-C0DA-41B3-8069-046081D422BB}"/>
              </a:ext>
            </a:extLst>
          </p:cNvPr>
          <p:cNvSpPr/>
          <p:nvPr/>
        </p:nvSpPr>
        <p:spPr>
          <a:xfrm>
            <a:off x="183093" y="3320560"/>
            <a:ext cx="8800523" cy="3151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312" y="2177074"/>
            <a:ext cx="4893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7A21B-A039-453A-9A88-AF7C28F4C3CA}"/>
              </a:ext>
            </a:extLst>
          </p:cNvPr>
          <p:cNvSpPr txBox="1"/>
          <p:nvPr/>
        </p:nvSpPr>
        <p:spPr>
          <a:xfrm>
            <a:off x="215155" y="3320560"/>
            <a:ext cx="631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#1: Only the rich can afford to invest: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BA490-E56A-42FD-A66B-6844F9B1CDD4}"/>
              </a:ext>
            </a:extLst>
          </p:cNvPr>
          <p:cNvSpPr txBox="1"/>
          <p:nvPr/>
        </p:nvSpPr>
        <p:spPr>
          <a:xfrm>
            <a:off x="215155" y="3890858"/>
            <a:ext cx="704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#2: You have to pick stocks to be successful: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1B9C3-BA45-483A-8F1D-F102B4F5D3D3}"/>
              </a:ext>
            </a:extLst>
          </p:cNvPr>
          <p:cNvSpPr txBox="1"/>
          <p:nvPr/>
        </p:nvSpPr>
        <p:spPr>
          <a:xfrm>
            <a:off x="215155" y="4527674"/>
            <a:ext cx="623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#3: Believing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time the market: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4B3DB-1DDA-41D7-BCE8-5103B9C54A5C}"/>
              </a:ext>
            </a:extLst>
          </p:cNvPr>
          <p:cNvSpPr txBox="1"/>
          <p:nvPr/>
        </p:nvSpPr>
        <p:spPr>
          <a:xfrm>
            <a:off x="215155" y="5164490"/>
            <a:ext cx="814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#4: Making investment decisions based on recent returns: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F12AE-9308-4812-8C73-26153D919721}"/>
              </a:ext>
            </a:extLst>
          </p:cNvPr>
          <p:cNvSpPr txBox="1"/>
          <p:nvPr/>
        </p:nvSpPr>
        <p:spPr>
          <a:xfrm>
            <a:off x="215155" y="5810808"/>
            <a:ext cx="748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25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#5: Wall Street is rigged against individual investors: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B4F3F6-2864-40EA-B97B-D01CB593C1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6"/>
          <a:stretch/>
        </p:blipFill>
        <p:spPr>
          <a:xfrm>
            <a:off x="154519" y="1387283"/>
            <a:ext cx="6235978" cy="18674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1F74DA-F5DE-4BBA-A18C-F9D44A744D5D}"/>
              </a:ext>
            </a:extLst>
          </p:cNvPr>
          <p:cNvSpPr/>
          <p:nvPr/>
        </p:nvSpPr>
        <p:spPr>
          <a:xfrm>
            <a:off x="117733" y="841373"/>
            <a:ext cx="621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Believe the Hype</a:t>
            </a:r>
          </a:p>
        </p:txBody>
      </p:sp>
    </p:spTree>
    <p:extLst>
      <p:ext uri="{BB962C8B-B14F-4D97-AF65-F5344CB8AC3E}">
        <p14:creationId xmlns:p14="http://schemas.microsoft.com/office/powerpoint/2010/main" val="317294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F5020C21-578C-4FF7-AED4-D048620C9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89"/>
          <a:stretch/>
        </p:blipFill>
        <p:spPr>
          <a:xfrm>
            <a:off x="0" y="718419"/>
            <a:ext cx="9144000" cy="4463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85336"/>
          </a:xfrm>
          <a:prstGeom prst="rect">
            <a:avLst/>
          </a:prstGeom>
          <a:solidFill>
            <a:srgbClr val="02A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angle 5"/>
          <p:cNvSpPr/>
          <p:nvPr/>
        </p:nvSpPr>
        <p:spPr>
          <a:xfrm>
            <a:off x="0" y="5182207"/>
            <a:ext cx="9144000" cy="1459991"/>
          </a:xfrm>
          <a:prstGeom prst="rect">
            <a:avLst/>
          </a:prstGeom>
          <a:solidFill>
            <a:srgbClr val="477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0" y="5182207"/>
            <a:ext cx="9144000" cy="20703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091" y="235618"/>
            <a:ext cx="2017560" cy="8251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17" y="5389241"/>
            <a:ext cx="9018165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C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Young </a:t>
            </a:r>
            <a:r>
              <a:rPr lang="es-C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58816">
              <a:spcBef>
                <a:spcPts val="1700"/>
              </a:spcBef>
              <a:defRPr sz="7296">
                <a:solidFill>
                  <a:srgbClr val="15308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CO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s-C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WWW.YIS.ORG</a:t>
            </a:r>
            <a:endParaRPr lang="es-CO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125453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C6A7-02BE-48AB-9082-AE1ADCFF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3" y="1722429"/>
            <a:ext cx="2400300" cy="3345872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FFFFFF"/>
                </a:solidFill>
                <a:latin typeface="+mn-lt"/>
              </a:rPr>
              <a:t>Q &amp; A</a:t>
            </a:r>
            <a:endParaRPr lang="en-US" sz="6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Content Placeholder 10" descr="A picture containing room, game&#10;&#10;Description automatically generated">
            <a:extLst>
              <a:ext uri="{FF2B5EF4-FFF2-40B4-BE49-F238E27FC236}">
                <a16:creationId xmlns:a16="http://schemas.microsoft.com/office/drawing/2014/main" id="{3F6E5ACB-F453-4822-87AC-AEAD87FEE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0777" y="1441230"/>
            <a:ext cx="3975541" cy="3975541"/>
          </a:xfrm>
        </p:spPr>
      </p:pic>
    </p:spTree>
    <p:extLst>
      <p:ext uri="{BB962C8B-B14F-4D97-AF65-F5344CB8AC3E}">
        <p14:creationId xmlns:p14="http://schemas.microsoft.com/office/powerpoint/2010/main" val="4362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A9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11921</TotalTime>
  <Words>400</Words>
  <Application>Microsoft Office PowerPoint</Application>
  <PresentationFormat>On-screen Show (4:3)</PresentationFormat>
  <Paragraphs>56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Nova</vt:lpstr>
      <vt:lpstr>Arial Nova Cond Light</vt:lpstr>
      <vt:lpstr>Arial Rounded MT Bold</vt:lpstr>
      <vt:lpstr>Calibri</vt:lpstr>
      <vt:lpstr>Calibri Light</vt:lpstr>
      <vt:lpstr>Cooper Black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</dc:creator>
  <cp:lastModifiedBy>Anna Tibbitts</cp:lastModifiedBy>
  <cp:revision>181</cp:revision>
  <cp:lastPrinted>2018-08-16T15:12:19Z</cp:lastPrinted>
  <dcterms:created xsi:type="dcterms:W3CDTF">2017-04-05T02:36:24Z</dcterms:created>
  <dcterms:modified xsi:type="dcterms:W3CDTF">2020-07-26T18:56:57Z</dcterms:modified>
</cp:coreProperties>
</file>