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57" r:id="rId6"/>
    <p:sldId id="259" r:id="rId7"/>
    <p:sldId id="258" r:id="rId8"/>
    <p:sldId id="269" r:id="rId9"/>
    <p:sldId id="270" r:id="rId10"/>
    <p:sldId id="271" r:id="rId11"/>
    <p:sldId id="262" r:id="rId12"/>
    <p:sldId id="264" r:id="rId13"/>
    <p:sldId id="260" r:id="rId14"/>
    <p:sldId id="268" r:id="rId15"/>
    <p:sldId id="265" r:id="rId16"/>
    <p:sldId id="263" r:id="rId17"/>
    <p:sldId id="261" r:id="rId18"/>
    <p:sldId id="266" r:id="rId19"/>
    <p:sldId id="267" r:id="rId20"/>
    <p:sldId id="293" r:id="rId21"/>
    <p:sldId id="295" r:id="rId22"/>
    <p:sldId id="296" r:id="rId23"/>
    <p:sldId id="2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A90CA-293C-1E4E-89F5-38ABF35EEB28}" v="33" dt="2020-07-17T16:26:43.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1" autoAdjust="0"/>
    <p:restoredTop sz="94660"/>
  </p:normalViewPr>
  <p:slideViewPr>
    <p:cSldViewPr snapToGrid="0">
      <p:cViewPr varScale="1">
        <p:scale>
          <a:sx n="71" d="100"/>
          <a:sy n="71" d="100"/>
        </p:scale>
        <p:origin x="62" y="3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782D9-6BF3-4046-82BB-94B7872091B9}" type="datetimeFigureOut">
              <a:rPr lang="en-US" smtClean="0"/>
              <a:t>7/26/2020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1248B-F3C8-48FE-9CCF-8AAEEDA7F288}" type="slidenum">
              <a:rPr lang="en-US" smtClean="0"/>
              <a:t>‹#›</a:t>
            </a:fld>
            <a:endParaRPr lang="en-US"/>
          </a:p>
        </p:txBody>
      </p:sp>
    </p:spTree>
    <p:extLst>
      <p:ext uri="{BB962C8B-B14F-4D97-AF65-F5344CB8AC3E}">
        <p14:creationId xmlns:p14="http://schemas.microsoft.com/office/powerpoint/2010/main" val="18751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281961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26810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19</a:t>
            </a:fld>
            <a:endParaRPr lang="en-US"/>
          </a:p>
        </p:txBody>
      </p:sp>
    </p:spTree>
    <p:extLst>
      <p:ext uri="{BB962C8B-B14F-4D97-AF65-F5344CB8AC3E}">
        <p14:creationId xmlns:p14="http://schemas.microsoft.com/office/powerpoint/2010/main" val="1737311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7576-251D-4725-A720-D024C16D83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C9972F-D41E-4A2A-808C-4DD19D31C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778CB8-521E-451B-AE38-3C81688F139C}"/>
              </a:ext>
            </a:extLst>
          </p:cNvPr>
          <p:cNvSpPr>
            <a:spLocks noGrp="1"/>
          </p:cNvSpPr>
          <p:nvPr>
            <p:ph type="dt" sz="half" idx="10"/>
          </p:nvPr>
        </p:nvSpPr>
        <p:spPr/>
        <p:txBody>
          <a:bodyPr/>
          <a:lstStyle/>
          <a:p>
            <a:fld id="{2BD81D60-DF3F-4BD5-9EA5-74C1D9D0E952}" type="datetimeFigureOut">
              <a:rPr lang="en-US" smtClean="0"/>
              <a:t>7/26/2020</a:t>
            </a:fld>
            <a:endParaRPr lang="en-US"/>
          </a:p>
        </p:txBody>
      </p:sp>
      <p:sp>
        <p:nvSpPr>
          <p:cNvPr id="5" name="Footer Placeholder 4">
            <a:extLst>
              <a:ext uri="{FF2B5EF4-FFF2-40B4-BE49-F238E27FC236}">
                <a16:creationId xmlns:a16="http://schemas.microsoft.com/office/drawing/2014/main" id="{38DBA2F8-1F67-47FD-9FE9-2BEF75265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39DFE-5E0B-4A98-B87E-CDCA7145809F}"/>
              </a:ext>
            </a:extLst>
          </p:cNvPr>
          <p:cNvSpPr>
            <a:spLocks noGrp="1"/>
          </p:cNvSpPr>
          <p:nvPr>
            <p:ph type="sldNum" sz="quarter" idx="12"/>
          </p:nvPr>
        </p:nvSpPr>
        <p:spPr/>
        <p:txBody>
          <a:bodyPr/>
          <a:lstStyle/>
          <a:p>
            <a:fld id="{BF51AF16-189D-445A-910C-178AA14B8465}" type="slidenum">
              <a:rPr lang="en-US" smtClean="0"/>
              <a:t>‹#›</a:t>
            </a:fld>
            <a:endParaRPr lang="en-US"/>
          </a:p>
        </p:txBody>
      </p:sp>
    </p:spTree>
    <p:extLst>
      <p:ext uri="{BB962C8B-B14F-4D97-AF65-F5344CB8AC3E}">
        <p14:creationId xmlns:p14="http://schemas.microsoft.com/office/powerpoint/2010/main" val="146508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8E80-B885-4F77-8589-A1F99FC6D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DD12D8-3BB9-4519-8E33-711B91256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1E7D3-F12E-4E4C-A809-54FE0414F233}"/>
              </a:ext>
            </a:extLst>
          </p:cNvPr>
          <p:cNvSpPr>
            <a:spLocks noGrp="1"/>
          </p:cNvSpPr>
          <p:nvPr>
            <p:ph type="dt" sz="half" idx="10"/>
          </p:nvPr>
        </p:nvSpPr>
        <p:spPr/>
        <p:txBody>
          <a:bodyPr/>
          <a:lstStyle/>
          <a:p>
            <a:fld id="{2BD81D60-DF3F-4BD5-9EA5-74C1D9D0E952}" type="datetimeFigureOut">
              <a:rPr lang="en-US" smtClean="0"/>
              <a:t>7/26/2020</a:t>
            </a:fld>
            <a:endParaRPr lang="en-US"/>
          </a:p>
        </p:txBody>
      </p:sp>
      <p:sp>
        <p:nvSpPr>
          <p:cNvPr id="5" name="Footer Placeholder 4">
            <a:extLst>
              <a:ext uri="{FF2B5EF4-FFF2-40B4-BE49-F238E27FC236}">
                <a16:creationId xmlns:a16="http://schemas.microsoft.com/office/drawing/2014/main" id="{314A8489-EAB4-4284-9055-F2BAF5F5B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9546A-585D-4E47-90B0-ECD33EA0CEC8}"/>
              </a:ext>
            </a:extLst>
          </p:cNvPr>
          <p:cNvSpPr>
            <a:spLocks noGrp="1"/>
          </p:cNvSpPr>
          <p:nvPr>
            <p:ph type="sldNum" sz="quarter" idx="12"/>
          </p:nvPr>
        </p:nvSpPr>
        <p:spPr/>
        <p:txBody>
          <a:bodyPr/>
          <a:lstStyle/>
          <a:p>
            <a:fld id="{BF51AF16-189D-445A-910C-178AA14B8465}" type="slidenum">
              <a:rPr lang="en-US" smtClean="0"/>
              <a:t>‹#›</a:t>
            </a:fld>
            <a:endParaRPr lang="en-US"/>
          </a:p>
        </p:txBody>
      </p:sp>
    </p:spTree>
    <p:extLst>
      <p:ext uri="{BB962C8B-B14F-4D97-AF65-F5344CB8AC3E}">
        <p14:creationId xmlns:p14="http://schemas.microsoft.com/office/powerpoint/2010/main" val="2811506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2A19A-CB81-41A5-B8B1-22A99A70EC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B23A87-8599-4028-9424-6B798F023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8A3E6-5C87-4FBF-8E03-20CACAD4C48F}"/>
              </a:ext>
            </a:extLst>
          </p:cNvPr>
          <p:cNvSpPr>
            <a:spLocks noGrp="1"/>
          </p:cNvSpPr>
          <p:nvPr>
            <p:ph type="dt" sz="half" idx="10"/>
          </p:nvPr>
        </p:nvSpPr>
        <p:spPr/>
        <p:txBody>
          <a:bodyPr/>
          <a:lstStyle/>
          <a:p>
            <a:fld id="{2BD81D60-DF3F-4BD5-9EA5-74C1D9D0E952}" type="datetimeFigureOut">
              <a:rPr lang="en-US" smtClean="0"/>
              <a:t>7/26/2020</a:t>
            </a:fld>
            <a:endParaRPr lang="en-US"/>
          </a:p>
        </p:txBody>
      </p:sp>
      <p:sp>
        <p:nvSpPr>
          <p:cNvPr id="5" name="Footer Placeholder 4">
            <a:extLst>
              <a:ext uri="{FF2B5EF4-FFF2-40B4-BE49-F238E27FC236}">
                <a16:creationId xmlns:a16="http://schemas.microsoft.com/office/drawing/2014/main" id="{98CB7665-518E-4576-A3D0-FE200A33B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7F84A-B8B3-406C-89A0-4F76FF2F9067}"/>
              </a:ext>
            </a:extLst>
          </p:cNvPr>
          <p:cNvSpPr>
            <a:spLocks noGrp="1"/>
          </p:cNvSpPr>
          <p:nvPr>
            <p:ph type="sldNum" sz="quarter" idx="12"/>
          </p:nvPr>
        </p:nvSpPr>
        <p:spPr/>
        <p:txBody>
          <a:bodyPr/>
          <a:lstStyle/>
          <a:p>
            <a:fld id="{BF51AF16-189D-445A-910C-178AA14B8465}" type="slidenum">
              <a:rPr lang="en-US" smtClean="0"/>
              <a:t>‹#›</a:t>
            </a:fld>
            <a:endParaRPr lang="en-US"/>
          </a:p>
        </p:txBody>
      </p:sp>
    </p:spTree>
    <p:extLst>
      <p:ext uri="{BB962C8B-B14F-4D97-AF65-F5344CB8AC3E}">
        <p14:creationId xmlns:p14="http://schemas.microsoft.com/office/powerpoint/2010/main" val="291719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B9FA2-189B-4322-8EFB-BE44D4873E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87A85-2C37-4ABB-B564-D362DB86EB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6478A-8923-427E-BC38-ECEA596236B3}"/>
              </a:ext>
            </a:extLst>
          </p:cNvPr>
          <p:cNvSpPr>
            <a:spLocks noGrp="1"/>
          </p:cNvSpPr>
          <p:nvPr>
            <p:ph type="dt" sz="half" idx="10"/>
          </p:nvPr>
        </p:nvSpPr>
        <p:spPr/>
        <p:txBody>
          <a:bodyPr/>
          <a:lstStyle/>
          <a:p>
            <a:fld id="{2BD81D60-DF3F-4BD5-9EA5-74C1D9D0E952}" type="datetimeFigureOut">
              <a:rPr lang="en-US" smtClean="0"/>
              <a:t>7/26/2020</a:t>
            </a:fld>
            <a:endParaRPr lang="en-US"/>
          </a:p>
        </p:txBody>
      </p:sp>
      <p:sp>
        <p:nvSpPr>
          <p:cNvPr id="5" name="Footer Placeholder 4">
            <a:extLst>
              <a:ext uri="{FF2B5EF4-FFF2-40B4-BE49-F238E27FC236}">
                <a16:creationId xmlns:a16="http://schemas.microsoft.com/office/drawing/2014/main" id="{1233842B-55BC-48BD-B3AA-B28144299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F8C66-A0D1-4644-B72A-8D1C4B980AB6}"/>
              </a:ext>
            </a:extLst>
          </p:cNvPr>
          <p:cNvSpPr>
            <a:spLocks noGrp="1"/>
          </p:cNvSpPr>
          <p:nvPr>
            <p:ph type="sldNum" sz="quarter" idx="12"/>
          </p:nvPr>
        </p:nvSpPr>
        <p:spPr/>
        <p:txBody>
          <a:bodyPr/>
          <a:lstStyle/>
          <a:p>
            <a:fld id="{BF51AF16-189D-445A-910C-178AA14B8465}" type="slidenum">
              <a:rPr lang="en-US" smtClean="0"/>
              <a:t>‹#›</a:t>
            </a:fld>
            <a:endParaRPr lang="en-US"/>
          </a:p>
        </p:txBody>
      </p:sp>
    </p:spTree>
    <p:extLst>
      <p:ext uri="{BB962C8B-B14F-4D97-AF65-F5344CB8AC3E}">
        <p14:creationId xmlns:p14="http://schemas.microsoft.com/office/powerpoint/2010/main" val="252841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224D9-07E7-483C-85C5-233FB3B96E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EE018B-D181-4B67-A638-EB195BB2B3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FB0CB0-B1B2-4630-9CC5-66ACC6C35553}"/>
              </a:ext>
            </a:extLst>
          </p:cNvPr>
          <p:cNvSpPr>
            <a:spLocks noGrp="1"/>
          </p:cNvSpPr>
          <p:nvPr>
            <p:ph type="dt" sz="half" idx="10"/>
          </p:nvPr>
        </p:nvSpPr>
        <p:spPr/>
        <p:txBody>
          <a:bodyPr/>
          <a:lstStyle/>
          <a:p>
            <a:fld id="{2BD81D60-DF3F-4BD5-9EA5-74C1D9D0E952}" type="datetimeFigureOut">
              <a:rPr lang="en-US" smtClean="0"/>
              <a:t>7/26/2020</a:t>
            </a:fld>
            <a:endParaRPr lang="en-US"/>
          </a:p>
        </p:txBody>
      </p:sp>
      <p:sp>
        <p:nvSpPr>
          <p:cNvPr id="5" name="Footer Placeholder 4">
            <a:extLst>
              <a:ext uri="{FF2B5EF4-FFF2-40B4-BE49-F238E27FC236}">
                <a16:creationId xmlns:a16="http://schemas.microsoft.com/office/drawing/2014/main" id="{483EE379-5FD0-42A1-A53D-A31E3C480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9F2A6-FE24-41F8-845B-3CC412187143}"/>
              </a:ext>
            </a:extLst>
          </p:cNvPr>
          <p:cNvSpPr>
            <a:spLocks noGrp="1"/>
          </p:cNvSpPr>
          <p:nvPr>
            <p:ph type="sldNum" sz="quarter" idx="12"/>
          </p:nvPr>
        </p:nvSpPr>
        <p:spPr/>
        <p:txBody>
          <a:bodyPr/>
          <a:lstStyle/>
          <a:p>
            <a:fld id="{BF51AF16-189D-445A-910C-178AA14B8465}" type="slidenum">
              <a:rPr lang="en-US" smtClean="0"/>
              <a:t>‹#›</a:t>
            </a:fld>
            <a:endParaRPr lang="en-US"/>
          </a:p>
        </p:txBody>
      </p:sp>
    </p:spTree>
    <p:extLst>
      <p:ext uri="{BB962C8B-B14F-4D97-AF65-F5344CB8AC3E}">
        <p14:creationId xmlns:p14="http://schemas.microsoft.com/office/powerpoint/2010/main" val="380649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37B6-C5C8-4B22-BD5C-319497B9A0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D59011-F814-4605-BE41-DCAC05C98C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95E4A8-237B-440D-AE09-A01657FD49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6DA5BA-566E-440A-AFA0-930F44DB6CCC}"/>
              </a:ext>
            </a:extLst>
          </p:cNvPr>
          <p:cNvSpPr>
            <a:spLocks noGrp="1"/>
          </p:cNvSpPr>
          <p:nvPr>
            <p:ph type="dt" sz="half" idx="10"/>
          </p:nvPr>
        </p:nvSpPr>
        <p:spPr/>
        <p:txBody>
          <a:bodyPr/>
          <a:lstStyle/>
          <a:p>
            <a:fld id="{2BD81D60-DF3F-4BD5-9EA5-74C1D9D0E952}" type="datetimeFigureOut">
              <a:rPr lang="en-US" smtClean="0"/>
              <a:t>7/26/2020</a:t>
            </a:fld>
            <a:endParaRPr lang="en-US"/>
          </a:p>
        </p:txBody>
      </p:sp>
      <p:sp>
        <p:nvSpPr>
          <p:cNvPr id="6" name="Footer Placeholder 5">
            <a:extLst>
              <a:ext uri="{FF2B5EF4-FFF2-40B4-BE49-F238E27FC236}">
                <a16:creationId xmlns:a16="http://schemas.microsoft.com/office/drawing/2014/main" id="{B4CF0C5B-CBB7-4913-838A-BE0170E89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9FE59-AD52-4621-ACDB-7FEC52020973}"/>
              </a:ext>
            </a:extLst>
          </p:cNvPr>
          <p:cNvSpPr>
            <a:spLocks noGrp="1"/>
          </p:cNvSpPr>
          <p:nvPr>
            <p:ph type="sldNum" sz="quarter" idx="12"/>
          </p:nvPr>
        </p:nvSpPr>
        <p:spPr/>
        <p:txBody>
          <a:bodyPr/>
          <a:lstStyle/>
          <a:p>
            <a:fld id="{BF51AF16-189D-445A-910C-178AA14B8465}" type="slidenum">
              <a:rPr lang="en-US" smtClean="0"/>
              <a:t>‹#›</a:t>
            </a:fld>
            <a:endParaRPr lang="en-US"/>
          </a:p>
        </p:txBody>
      </p:sp>
    </p:spTree>
    <p:extLst>
      <p:ext uri="{BB962C8B-B14F-4D97-AF65-F5344CB8AC3E}">
        <p14:creationId xmlns:p14="http://schemas.microsoft.com/office/powerpoint/2010/main" val="199191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943B-9E82-4A4E-B3E4-387475A1D3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A6346E-545A-4E4A-A2C0-82089724E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D7F1B2-4262-4BC7-B404-3142ABB29D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A658CC-E603-429A-8303-675EC508B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F7B571-E049-43D9-A8F6-9828BC8C27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557FD0-AF42-423D-9D0A-16498E0EB4EE}"/>
              </a:ext>
            </a:extLst>
          </p:cNvPr>
          <p:cNvSpPr>
            <a:spLocks noGrp="1"/>
          </p:cNvSpPr>
          <p:nvPr>
            <p:ph type="dt" sz="half" idx="10"/>
          </p:nvPr>
        </p:nvSpPr>
        <p:spPr/>
        <p:txBody>
          <a:bodyPr/>
          <a:lstStyle/>
          <a:p>
            <a:fld id="{2BD81D60-DF3F-4BD5-9EA5-74C1D9D0E952}" type="datetimeFigureOut">
              <a:rPr lang="en-US" smtClean="0"/>
              <a:t>7/26/2020</a:t>
            </a:fld>
            <a:endParaRPr lang="en-US"/>
          </a:p>
        </p:txBody>
      </p:sp>
      <p:sp>
        <p:nvSpPr>
          <p:cNvPr id="8" name="Footer Placeholder 7">
            <a:extLst>
              <a:ext uri="{FF2B5EF4-FFF2-40B4-BE49-F238E27FC236}">
                <a16:creationId xmlns:a16="http://schemas.microsoft.com/office/drawing/2014/main" id="{0D76E19F-D411-42C4-B5B2-24EAECABE6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B0FF19-06B9-4D83-83E6-E5699107B02E}"/>
              </a:ext>
            </a:extLst>
          </p:cNvPr>
          <p:cNvSpPr>
            <a:spLocks noGrp="1"/>
          </p:cNvSpPr>
          <p:nvPr>
            <p:ph type="sldNum" sz="quarter" idx="12"/>
          </p:nvPr>
        </p:nvSpPr>
        <p:spPr/>
        <p:txBody>
          <a:bodyPr/>
          <a:lstStyle/>
          <a:p>
            <a:fld id="{BF51AF16-189D-445A-910C-178AA14B8465}" type="slidenum">
              <a:rPr lang="en-US" smtClean="0"/>
              <a:t>‹#›</a:t>
            </a:fld>
            <a:endParaRPr lang="en-US"/>
          </a:p>
        </p:txBody>
      </p:sp>
    </p:spTree>
    <p:extLst>
      <p:ext uri="{BB962C8B-B14F-4D97-AF65-F5344CB8AC3E}">
        <p14:creationId xmlns:p14="http://schemas.microsoft.com/office/powerpoint/2010/main" val="286500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525CE-0BA4-4607-929F-9753E9B97F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8C99CE-126F-4CFD-BE3A-C24CE7F725CA}"/>
              </a:ext>
            </a:extLst>
          </p:cNvPr>
          <p:cNvSpPr>
            <a:spLocks noGrp="1"/>
          </p:cNvSpPr>
          <p:nvPr>
            <p:ph type="dt" sz="half" idx="10"/>
          </p:nvPr>
        </p:nvSpPr>
        <p:spPr/>
        <p:txBody>
          <a:bodyPr/>
          <a:lstStyle/>
          <a:p>
            <a:fld id="{2BD81D60-DF3F-4BD5-9EA5-74C1D9D0E952}" type="datetimeFigureOut">
              <a:rPr lang="en-US" smtClean="0"/>
              <a:t>7/26/2020</a:t>
            </a:fld>
            <a:endParaRPr lang="en-US"/>
          </a:p>
        </p:txBody>
      </p:sp>
      <p:sp>
        <p:nvSpPr>
          <p:cNvPr id="4" name="Footer Placeholder 3">
            <a:extLst>
              <a:ext uri="{FF2B5EF4-FFF2-40B4-BE49-F238E27FC236}">
                <a16:creationId xmlns:a16="http://schemas.microsoft.com/office/drawing/2014/main" id="{2A54A5CC-0151-4A07-BC07-7154A0E7FF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960EC-3AAE-441A-BDF8-F873ACA367BD}"/>
              </a:ext>
            </a:extLst>
          </p:cNvPr>
          <p:cNvSpPr>
            <a:spLocks noGrp="1"/>
          </p:cNvSpPr>
          <p:nvPr>
            <p:ph type="sldNum" sz="quarter" idx="12"/>
          </p:nvPr>
        </p:nvSpPr>
        <p:spPr/>
        <p:txBody>
          <a:bodyPr/>
          <a:lstStyle/>
          <a:p>
            <a:fld id="{BF51AF16-189D-445A-910C-178AA14B8465}" type="slidenum">
              <a:rPr lang="en-US" smtClean="0"/>
              <a:t>‹#›</a:t>
            </a:fld>
            <a:endParaRPr lang="en-US"/>
          </a:p>
        </p:txBody>
      </p:sp>
    </p:spTree>
    <p:extLst>
      <p:ext uri="{BB962C8B-B14F-4D97-AF65-F5344CB8AC3E}">
        <p14:creationId xmlns:p14="http://schemas.microsoft.com/office/powerpoint/2010/main" val="416294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6EB631-3BC7-486A-A1DB-14B2841EF15F}"/>
              </a:ext>
            </a:extLst>
          </p:cNvPr>
          <p:cNvSpPr>
            <a:spLocks noGrp="1"/>
          </p:cNvSpPr>
          <p:nvPr>
            <p:ph type="dt" sz="half" idx="10"/>
          </p:nvPr>
        </p:nvSpPr>
        <p:spPr/>
        <p:txBody>
          <a:bodyPr/>
          <a:lstStyle/>
          <a:p>
            <a:fld id="{2BD81D60-DF3F-4BD5-9EA5-74C1D9D0E952}" type="datetimeFigureOut">
              <a:rPr lang="en-US" smtClean="0"/>
              <a:t>7/26/2020</a:t>
            </a:fld>
            <a:endParaRPr lang="en-US"/>
          </a:p>
        </p:txBody>
      </p:sp>
      <p:sp>
        <p:nvSpPr>
          <p:cNvPr id="3" name="Footer Placeholder 2">
            <a:extLst>
              <a:ext uri="{FF2B5EF4-FFF2-40B4-BE49-F238E27FC236}">
                <a16:creationId xmlns:a16="http://schemas.microsoft.com/office/drawing/2014/main" id="{222D8C84-6776-4BD7-A993-964EA960C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14F2E7-C21D-49B3-862E-034A73FD3189}"/>
              </a:ext>
            </a:extLst>
          </p:cNvPr>
          <p:cNvSpPr>
            <a:spLocks noGrp="1"/>
          </p:cNvSpPr>
          <p:nvPr>
            <p:ph type="sldNum" sz="quarter" idx="12"/>
          </p:nvPr>
        </p:nvSpPr>
        <p:spPr/>
        <p:txBody>
          <a:bodyPr/>
          <a:lstStyle/>
          <a:p>
            <a:fld id="{BF51AF16-189D-445A-910C-178AA14B8465}" type="slidenum">
              <a:rPr lang="en-US" smtClean="0"/>
              <a:t>‹#›</a:t>
            </a:fld>
            <a:endParaRPr lang="en-US"/>
          </a:p>
        </p:txBody>
      </p:sp>
    </p:spTree>
    <p:extLst>
      <p:ext uri="{BB962C8B-B14F-4D97-AF65-F5344CB8AC3E}">
        <p14:creationId xmlns:p14="http://schemas.microsoft.com/office/powerpoint/2010/main" val="81889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A036-7958-4486-8FD9-C46A8356A5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6811E5-C86A-40C4-9A6A-5A6A89622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717756-E6E8-4A0E-987B-725197457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6D5E98-36E1-4D40-9D31-3745BD5986CB}"/>
              </a:ext>
            </a:extLst>
          </p:cNvPr>
          <p:cNvSpPr>
            <a:spLocks noGrp="1"/>
          </p:cNvSpPr>
          <p:nvPr>
            <p:ph type="dt" sz="half" idx="10"/>
          </p:nvPr>
        </p:nvSpPr>
        <p:spPr/>
        <p:txBody>
          <a:bodyPr/>
          <a:lstStyle/>
          <a:p>
            <a:fld id="{2BD81D60-DF3F-4BD5-9EA5-74C1D9D0E952}" type="datetimeFigureOut">
              <a:rPr lang="en-US" smtClean="0"/>
              <a:t>7/26/2020</a:t>
            </a:fld>
            <a:endParaRPr lang="en-US"/>
          </a:p>
        </p:txBody>
      </p:sp>
      <p:sp>
        <p:nvSpPr>
          <p:cNvPr id="6" name="Footer Placeholder 5">
            <a:extLst>
              <a:ext uri="{FF2B5EF4-FFF2-40B4-BE49-F238E27FC236}">
                <a16:creationId xmlns:a16="http://schemas.microsoft.com/office/drawing/2014/main" id="{6AC7CCB1-35F4-430C-A536-F0160189E5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6D49FA-9E74-4964-A371-F2A4B4B77F65}"/>
              </a:ext>
            </a:extLst>
          </p:cNvPr>
          <p:cNvSpPr>
            <a:spLocks noGrp="1"/>
          </p:cNvSpPr>
          <p:nvPr>
            <p:ph type="sldNum" sz="quarter" idx="12"/>
          </p:nvPr>
        </p:nvSpPr>
        <p:spPr/>
        <p:txBody>
          <a:bodyPr/>
          <a:lstStyle/>
          <a:p>
            <a:fld id="{BF51AF16-189D-445A-910C-178AA14B8465}" type="slidenum">
              <a:rPr lang="en-US" smtClean="0"/>
              <a:t>‹#›</a:t>
            </a:fld>
            <a:endParaRPr lang="en-US"/>
          </a:p>
        </p:txBody>
      </p:sp>
    </p:spTree>
    <p:extLst>
      <p:ext uri="{BB962C8B-B14F-4D97-AF65-F5344CB8AC3E}">
        <p14:creationId xmlns:p14="http://schemas.microsoft.com/office/powerpoint/2010/main" val="340640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7910E-5FBF-4ACB-927C-331B5A97A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135CFA-423D-468C-A212-2050404AC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40E5D7-5654-4A71-860A-7BE370C0D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CCE30-2DB7-4262-9A2C-7FA2B8A7FF37}"/>
              </a:ext>
            </a:extLst>
          </p:cNvPr>
          <p:cNvSpPr>
            <a:spLocks noGrp="1"/>
          </p:cNvSpPr>
          <p:nvPr>
            <p:ph type="dt" sz="half" idx="10"/>
          </p:nvPr>
        </p:nvSpPr>
        <p:spPr/>
        <p:txBody>
          <a:bodyPr/>
          <a:lstStyle/>
          <a:p>
            <a:fld id="{2BD81D60-DF3F-4BD5-9EA5-74C1D9D0E952}" type="datetimeFigureOut">
              <a:rPr lang="en-US" smtClean="0"/>
              <a:t>7/26/2020</a:t>
            </a:fld>
            <a:endParaRPr lang="en-US"/>
          </a:p>
        </p:txBody>
      </p:sp>
      <p:sp>
        <p:nvSpPr>
          <p:cNvPr id="6" name="Footer Placeholder 5">
            <a:extLst>
              <a:ext uri="{FF2B5EF4-FFF2-40B4-BE49-F238E27FC236}">
                <a16:creationId xmlns:a16="http://schemas.microsoft.com/office/drawing/2014/main" id="{4DEDC29E-D367-4DF6-ABC9-042FA4DACA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C57D29-B54D-468C-B307-94A545C5B382}"/>
              </a:ext>
            </a:extLst>
          </p:cNvPr>
          <p:cNvSpPr>
            <a:spLocks noGrp="1"/>
          </p:cNvSpPr>
          <p:nvPr>
            <p:ph type="sldNum" sz="quarter" idx="12"/>
          </p:nvPr>
        </p:nvSpPr>
        <p:spPr/>
        <p:txBody>
          <a:bodyPr/>
          <a:lstStyle/>
          <a:p>
            <a:fld id="{BF51AF16-189D-445A-910C-178AA14B8465}" type="slidenum">
              <a:rPr lang="en-US" smtClean="0"/>
              <a:t>‹#›</a:t>
            </a:fld>
            <a:endParaRPr lang="en-US"/>
          </a:p>
        </p:txBody>
      </p:sp>
    </p:spTree>
    <p:extLst>
      <p:ext uri="{BB962C8B-B14F-4D97-AF65-F5344CB8AC3E}">
        <p14:creationId xmlns:p14="http://schemas.microsoft.com/office/powerpoint/2010/main" val="320303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432A7A-46F2-40C0-9D8E-78FA61628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68ED89-0EB0-4632-A009-B92BB9D850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DB11B-D751-4392-B6F3-624694ABAB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81D60-DF3F-4BD5-9EA5-74C1D9D0E952}" type="datetimeFigureOut">
              <a:rPr lang="en-US" smtClean="0"/>
              <a:t>7/26/2020</a:t>
            </a:fld>
            <a:endParaRPr lang="en-US"/>
          </a:p>
        </p:txBody>
      </p:sp>
      <p:sp>
        <p:nvSpPr>
          <p:cNvPr id="5" name="Footer Placeholder 4">
            <a:extLst>
              <a:ext uri="{FF2B5EF4-FFF2-40B4-BE49-F238E27FC236}">
                <a16:creationId xmlns:a16="http://schemas.microsoft.com/office/drawing/2014/main" id="{615AF61A-DB19-4EB5-B904-B4830391C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AFA08D-4540-40D2-9019-CD3214397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1AF16-189D-445A-910C-178AA14B8465}" type="slidenum">
              <a:rPr lang="en-US" smtClean="0"/>
              <a:t>‹#›</a:t>
            </a:fld>
            <a:endParaRPr lang="en-US"/>
          </a:p>
        </p:txBody>
      </p:sp>
    </p:spTree>
    <p:extLst>
      <p:ext uri="{BB962C8B-B14F-4D97-AF65-F5344CB8AC3E}">
        <p14:creationId xmlns:p14="http://schemas.microsoft.com/office/powerpoint/2010/main" val="4163695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apps.irs.gov/app/understandingTaxes/teacher/hows.jsp"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1.gif"/><Relationship Id="rId3" Type="http://schemas.openxmlformats.org/officeDocument/2006/relationships/hyperlink" Target="https://apps.irs.gov/app/understandingTaxes/teacher/downloads.jsp" TargetMode="External"/><Relationship Id="rId7" Type="http://schemas.openxmlformats.org/officeDocument/2006/relationships/hyperlink" Target="https://apps.irs.gov/app/understandingTaxes/teacher/index.jsp#content" TargetMode="External"/><Relationship Id="rId12" Type="http://schemas.openxmlformats.org/officeDocument/2006/relationships/hyperlink" Target="https://apps.irs.gov/app/scripts/exit.jsp?dest=https%3A%2F%2Fwww.research.net%2Fs%2F7CT8CM8" TargetMode="External"/><Relationship Id="rId2" Type="http://schemas.openxmlformats.org/officeDocument/2006/relationships/hyperlink" Target="https://apps.irs.gov/app/understandingTaxes/teacher/custom_resource_list.jsp" TargetMode="Externa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0.gif"/><Relationship Id="rId5" Type="http://schemas.openxmlformats.org/officeDocument/2006/relationships/hyperlink" Target="http://www.irs.gov/Forms-&amp;-Pubs" TargetMode="External"/><Relationship Id="rId10" Type="http://schemas.openxmlformats.org/officeDocument/2006/relationships/hyperlink" Target="https://apps.irs.gov/app/understandingTaxes/teacher/whys.jsp" TargetMode="External"/><Relationship Id="rId4" Type="http://schemas.openxmlformats.org/officeDocument/2006/relationships/hyperlink" Target="https://apps.irs.gov/app/understandingTaxes/teacher/standards.jsp" TargetMode="External"/><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hyperlink" Target="https://apps.irs.gov/app/understandingTaxes/teacher/whys.js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hyperlink" Target="mailto:ss@uacpa.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ecure.utah.gov/llv/search/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rs.gov/covid-app-faq-1"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848516"/>
            <a:ext cx="7772400" cy="2969669"/>
          </a:xfrm>
        </p:spPr>
        <p:txBody>
          <a:bodyPr>
            <a:noAutofit/>
          </a:bodyPr>
          <a:lstStyle/>
          <a:p>
            <a:r>
              <a:rPr lang="en-US" sz="4400" b="1" dirty="0">
                <a:solidFill>
                  <a:schemeClr val="tx2">
                    <a:lumMod val="75000"/>
                  </a:schemeClr>
                </a:solidFill>
              </a:rPr>
              <a:t>2020 Utah </a:t>
            </a:r>
            <a:r>
              <a:rPr lang="en-US" sz="4400" b="1" dirty="0" err="1">
                <a:solidFill>
                  <a:schemeClr val="tx2">
                    <a:lumMod val="75000"/>
                  </a:schemeClr>
                </a:solidFill>
              </a:rPr>
              <a:t>Jump$tart</a:t>
            </a:r>
            <a:r>
              <a:rPr lang="en-US" sz="4400" b="1" dirty="0">
                <a:solidFill>
                  <a:schemeClr val="tx2">
                    <a:lumMod val="75000"/>
                  </a:schemeClr>
                </a:solidFill>
              </a:rPr>
              <a:t> Teacher Conference – Everything you wanted to know about income taxes</a:t>
            </a:r>
            <a:br>
              <a:rPr lang="en-US" sz="4300" b="1" dirty="0">
                <a:solidFill>
                  <a:schemeClr val="tx2">
                    <a:lumMod val="75000"/>
                  </a:schemeClr>
                </a:solidFill>
              </a:rPr>
            </a:br>
            <a:endParaRPr lang="en-US" sz="4300" b="1" dirty="0">
              <a:solidFill>
                <a:schemeClr val="tx2">
                  <a:lumMod val="75000"/>
                </a:schemeClr>
              </a:solidFill>
            </a:endParaRPr>
          </a:p>
        </p:txBody>
      </p:sp>
      <p:sp>
        <p:nvSpPr>
          <p:cNvPr id="3" name="Subtitle 2"/>
          <p:cNvSpPr>
            <a:spLocks noGrp="1"/>
          </p:cNvSpPr>
          <p:nvPr>
            <p:ph type="subTitle" idx="1"/>
          </p:nvPr>
        </p:nvSpPr>
        <p:spPr>
          <a:xfrm>
            <a:off x="2895600" y="4818185"/>
            <a:ext cx="6400800" cy="477462"/>
          </a:xfrm>
        </p:spPr>
        <p:txBody>
          <a:bodyPr/>
          <a:lstStyle/>
          <a:p>
            <a:r>
              <a:rPr lang="en-US" dirty="0">
                <a:solidFill>
                  <a:schemeClr val="tx2">
                    <a:lumMod val="75000"/>
                  </a:schemeClr>
                </a:solidFill>
              </a:rPr>
              <a:t>August 3, 2020</a:t>
            </a:r>
          </a:p>
        </p:txBody>
      </p:sp>
      <p:sp>
        <p:nvSpPr>
          <p:cNvPr id="4" name="Rectangle 3"/>
          <p:cNvSpPr/>
          <p:nvPr/>
        </p:nvSpPr>
        <p:spPr>
          <a:xfrm>
            <a:off x="1524000" y="6172200"/>
            <a:ext cx="91440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7">
            <a:extLst>
              <a:ext uri="{FF2B5EF4-FFF2-40B4-BE49-F238E27FC236}">
                <a16:creationId xmlns:a16="http://schemas.microsoft.com/office/drawing/2014/main" id="{6BBA19C8-87EB-4AE4-B2D0-3339940A6B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0210" y="76200"/>
            <a:ext cx="4761474" cy="1761744"/>
          </a:xfrm>
          <a:prstGeom prst="rect">
            <a:avLst/>
          </a:prstGeom>
        </p:spPr>
      </p:pic>
      <p:pic>
        <p:nvPicPr>
          <p:cNvPr id="8" name="Picture 7">
            <a:extLst>
              <a:ext uri="{FF2B5EF4-FFF2-40B4-BE49-F238E27FC236}">
                <a16:creationId xmlns:a16="http://schemas.microsoft.com/office/drawing/2014/main" id="{0CC001D1-BD1E-438A-9A99-0D0026E0B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2371" y="6172200"/>
            <a:ext cx="2136664" cy="7902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Utah State tax reform – where are we?</a:t>
            </a:r>
          </a:p>
        </p:txBody>
      </p:sp>
      <p:sp>
        <p:nvSpPr>
          <p:cNvPr id="11" name="Rectangle 10">
            <a:extLst>
              <a:ext uri="{FF2B5EF4-FFF2-40B4-BE49-F238E27FC236}">
                <a16:creationId xmlns:a16="http://schemas.microsoft.com/office/drawing/2014/main" id="{AAA89B8A-D618-491D-B1C3-E29EE681F480}"/>
              </a:ext>
            </a:extLst>
          </p:cNvPr>
          <p:cNvSpPr/>
          <p:nvPr/>
        </p:nvSpPr>
        <p:spPr>
          <a:xfrm>
            <a:off x="1524000" y="6172200"/>
            <a:ext cx="91440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6AD3CAC-D732-4118-8BDC-8189A9B8561E}"/>
              </a:ext>
            </a:extLst>
          </p:cNvPr>
          <p:cNvSpPr>
            <a:spLocks noGrp="1"/>
          </p:cNvSpPr>
          <p:nvPr>
            <p:ph idx="1"/>
          </p:nvPr>
        </p:nvSpPr>
        <p:spPr/>
        <p:txBody>
          <a:bodyPr/>
          <a:lstStyle/>
          <a:p>
            <a:r>
              <a:rPr lang="en-US" dirty="0"/>
              <a:t>“Tax modernization is still needed in order to have sustainable funding for public education, Medicaid, and other critical, core government services.” – Governor Herbert 2020 state of the state address.</a:t>
            </a:r>
          </a:p>
        </p:txBody>
      </p:sp>
      <p:pic>
        <p:nvPicPr>
          <p:cNvPr id="14" name="Picture 13">
            <a:extLst>
              <a:ext uri="{FF2B5EF4-FFF2-40B4-BE49-F238E27FC236}">
                <a16:creationId xmlns:a16="http://schemas.microsoft.com/office/drawing/2014/main" id="{38A76948-9B3D-4C13-B867-88A197E1D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371" y="6172200"/>
            <a:ext cx="2136664" cy="790238"/>
          </a:xfrm>
          <a:prstGeom prst="rect">
            <a:avLst/>
          </a:prstGeom>
        </p:spPr>
      </p:pic>
      <p:pic>
        <p:nvPicPr>
          <p:cNvPr id="5" name="Picture 4">
            <a:extLst>
              <a:ext uri="{FF2B5EF4-FFF2-40B4-BE49-F238E27FC236}">
                <a16:creationId xmlns:a16="http://schemas.microsoft.com/office/drawing/2014/main" id="{F9EBF394-966C-2F42-8006-623E591D4DCF}"/>
              </a:ext>
            </a:extLst>
          </p:cNvPr>
          <p:cNvPicPr>
            <a:picLocks noChangeAspect="1"/>
          </p:cNvPicPr>
          <p:nvPr/>
        </p:nvPicPr>
        <p:blipFill>
          <a:blip r:embed="rId3"/>
          <a:stretch>
            <a:fillRect/>
          </a:stretch>
        </p:blipFill>
        <p:spPr>
          <a:xfrm>
            <a:off x="3637722" y="3429000"/>
            <a:ext cx="3747052" cy="21965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What do minors need to know about taxes?</a:t>
            </a:r>
          </a:p>
        </p:txBody>
      </p:sp>
      <p:sp>
        <p:nvSpPr>
          <p:cNvPr id="11" name="Rectangle 10">
            <a:extLst>
              <a:ext uri="{FF2B5EF4-FFF2-40B4-BE49-F238E27FC236}">
                <a16:creationId xmlns:a16="http://schemas.microsoft.com/office/drawing/2014/main" id="{AAA89B8A-D618-491D-B1C3-E29EE681F480}"/>
              </a:ext>
            </a:extLst>
          </p:cNvPr>
          <p:cNvSpPr/>
          <p:nvPr/>
        </p:nvSpPr>
        <p:spPr>
          <a:xfrm>
            <a:off x="1524000" y="6172200"/>
            <a:ext cx="91440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6AD3CAC-D732-4118-8BDC-8189A9B8561E}"/>
              </a:ext>
            </a:extLst>
          </p:cNvPr>
          <p:cNvSpPr>
            <a:spLocks noGrp="1"/>
          </p:cNvSpPr>
          <p:nvPr>
            <p:ph idx="1"/>
          </p:nvPr>
        </p:nvSpPr>
        <p:spPr/>
        <p:txBody>
          <a:bodyPr/>
          <a:lstStyle/>
          <a:p>
            <a:r>
              <a:rPr lang="en-US" dirty="0">
                <a:latin typeface="+mj-lt"/>
              </a:rPr>
              <a:t>For 2019 has earned income above $12,200</a:t>
            </a:r>
          </a:p>
          <a:p>
            <a:r>
              <a:rPr lang="en-US" dirty="0">
                <a:latin typeface="+mj-lt"/>
              </a:rPr>
              <a:t>The minor has self-employment income above $400</a:t>
            </a:r>
          </a:p>
          <a:p>
            <a:r>
              <a:rPr lang="en-US" dirty="0">
                <a:latin typeface="+mj-lt"/>
              </a:rPr>
              <a:t>The minor has Federal or state income tax withheld from their check and the qualify for a refund.</a:t>
            </a:r>
          </a:p>
          <a:p>
            <a:r>
              <a:rPr lang="en-US" dirty="0">
                <a:latin typeface="+mj-lt"/>
              </a:rPr>
              <a:t>The minor has unearned income above $1,100</a:t>
            </a:r>
          </a:p>
          <a:p>
            <a:r>
              <a:rPr lang="en-US" dirty="0">
                <a:latin typeface="+mj-lt"/>
              </a:rPr>
              <a:t>The minor wants to open an IRA</a:t>
            </a:r>
          </a:p>
          <a:p>
            <a:r>
              <a:rPr lang="en-US" dirty="0">
                <a:latin typeface="+mj-lt"/>
              </a:rPr>
              <a:t>The educational experience</a:t>
            </a:r>
          </a:p>
        </p:txBody>
      </p:sp>
      <p:pic>
        <p:nvPicPr>
          <p:cNvPr id="14" name="Picture 13">
            <a:extLst>
              <a:ext uri="{FF2B5EF4-FFF2-40B4-BE49-F238E27FC236}">
                <a16:creationId xmlns:a16="http://schemas.microsoft.com/office/drawing/2014/main" id="{38A76948-9B3D-4C13-B867-88A197E1D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371" y="6172200"/>
            <a:ext cx="2136664" cy="7902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IRS Teacher Resources:</a:t>
            </a:r>
          </a:p>
        </p:txBody>
      </p:sp>
      <p:sp>
        <p:nvSpPr>
          <p:cNvPr id="11" name="Rectangle 10">
            <a:extLst>
              <a:ext uri="{FF2B5EF4-FFF2-40B4-BE49-F238E27FC236}">
                <a16:creationId xmlns:a16="http://schemas.microsoft.com/office/drawing/2014/main" id="{AAA89B8A-D618-491D-B1C3-E29EE681F480}"/>
              </a:ext>
            </a:extLst>
          </p:cNvPr>
          <p:cNvSpPr/>
          <p:nvPr/>
        </p:nvSpPr>
        <p:spPr>
          <a:xfrm>
            <a:off x="1524000" y="6172200"/>
            <a:ext cx="91440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8A76948-9B3D-4C13-B867-88A197E1D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371" y="6172200"/>
            <a:ext cx="2136664" cy="790238"/>
          </a:xfrm>
          <a:prstGeom prst="rect">
            <a:avLst/>
          </a:prstGeom>
        </p:spPr>
      </p:pic>
      <p:graphicFrame>
        <p:nvGraphicFramePr>
          <p:cNvPr id="8" name="Content Placeholder 7">
            <a:extLst>
              <a:ext uri="{FF2B5EF4-FFF2-40B4-BE49-F238E27FC236}">
                <a16:creationId xmlns:a16="http://schemas.microsoft.com/office/drawing/2014/main" id="{5B426B0F-1CCB-A241-9667-E2BAFE2EDDBE}"/>
              </a:ext>
            </a:extLst>
          </p:cNvPr>
          <p:cNvGraphicFramePr>
            <a:graphicFrameLocks noGrp="1"/>
          </p:cNvGraphicFramePr>
          <p:nvPr>
            <p:ph idx="1"/>
          </p:nvPr>
        </p:nvGraphicFramePr>
        <p:xfrm>
          <a:off x="838200" y="2904014"/>
          <a:ext cx="10515600" cy="2194560"/>
        </p:xfrm>
        <a:graphic>
          <a:graphicData uri="http://schemas.openxmlformats.org/drawingml/2006/table">
            <a:tbl>
              <a:tblPr/>
              <a:tblGrid>
                <a:gridCol w="10515600">
                  <a:extLst>
                    <a:ext uri="{9D8B030D-6E8A-4147-A177-3AD203B41FA5}">
                      <a16:colId xmlns:a16="http://schemas.microsoft.com/office/drawing/2014/main" val="2901141795"/>
                    </a:ext>
                  </a:extLst>
                </a:gridCol>
              </a:tblGrid>
              <a:tr h="0">
                <a:tc>
                  <a:txBody>
                    <a:bodyPr/>
                    <a:lstStyle/>
                    <a:p>
                      <a:r>
                        <a:rPr lang="en-US" b="0" i="0" dirty="0">
                          <a:solidFill>
                            <a:srgbClr val="000000"/>
                          </a:solidFill>
                          <a:effectLst/>
                          <a:latin typeface="arial" panose="020B0604020202020204" pitchFamily="34" charset="0"/>
                        </a:rPr>
                        <a:t>Does teaching about taxes seem as intimidating as completing your yearly tax forms? Don't worry! Understanding Taxes can be customized to fit your own personal teaching style.</a:t>
                      </a:r>
                      <a:br>
                        <a:rPr lang="en-US" b="0" i="0" dirty="0">
                          <a:solidFill>
                            <a:srgbClr val="000000"/>
                          </a:solidFill>
                          <a:effectLst/>
                          <a:latin typeface="arial" panose="020B0604020202020204" pitchFamily="34" charset="0"/>
                        </a:rPr>
                      </a:b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There are 14 modules in the </a:t>
                      </a:r>
                      <a:r>
                        <a:rPr lang="en-US" b="0" i="0" dirty="0" err="1">
                          <a:solidFill>
                            <a:srgbClr val="000000"/>
                          </a:solidFill>
                          <a:effectLst/>
                          <a:latin typeface="arial" panose="020B0604020202020204" pitchFamily="34" charset="0"/>
                        </a:rPr>
                        <a:t>Hows</a:t>
                      </a:r>
                      <a:r>
                        <a:rPr lang="en-US" b="0" i="0" dirty="0">
                          <a:solidFill>
                            <a:srgbClr val="000000"/>
                          </a:solidFill>
                          <a:effectLst/>
                          <a:latin typeface="arial" panose="020B0604020202020204" pitchFamily="34" charset="0"/>
                        </a:rPr>
                        <a:t> of Taxes. Each module focuses on a different set of tax concepts and includes interactive activities, tutorials, simulations, and assessments.</a:t>
                      </a:r>
                      <a:br>
                        <a:rPr lang="en-US" b="0" i="0" dirty="0">
                          <a:solidFill>
                            <a:srgbClr val="000000"/>
                          </a:solidFill>
                          <a:effectLst/>
                          <a:latin typeface="arial" panose="020B0604020202020204" pitchFamily="34" charset="0"/>
                        </a:rPr>
                      </a:b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Detailed lesson plans are included to guide your instruction from the introduction of a given tax concept, through its development, to the lesson conclusion.</a:t>
                      </a:r>
                    </a:p>
                  </a:txBody>
                  <a:tcPr marL="57150" marR="0" marT="0" marB="0" anchor="ctr">
                    <a:lnL>
                      <a:noFill/>
                    </a:lnL>
                    <a:lnR>
                      <a:noFill/>
                    </a:lnR>
                    <a:lnT>
                      <a:noFill/>
                    </a:lnT>
                    <a:lnB>
                      <a:noFill/>
                    </a:lnB>
                  </a:tcPr>
                </a:tc>
                <a:extLst>
                  <a:ext uri="{0D108BD9-81ED-4DB2-BD59-A6C34878D82A}">
                    <a16:rowId xmlns:a16="http://schemas.microsoft.com/office/drawing/2014/main" val="1730799144"/>
                  </a:ext>
                </a:extLst>
              </a:tr>
            </a:tbl>
          </a:graphicData>
        </a:graphic>
      </p:graphicFrame>
      <p:pic>
        <p:nvPicPr>
          <p:cNvPr id="12" name="Picture 11">
            <a:extLst>
              <a:ext uri="{FF2B5EF4-FFF2-40B4-BE49-F238E27FC236}">
                <a16:creationId xmlns:a16="http://schemas.microsoft.com/office/drawing/2014/main" id="{96057188-39B9-AF4D-B107-5FF0602B16A1}"/>
              </a:ext>
            </a:extLst>
          </p:cNvPr>
          <p:cNvPicPr>
            <a:picLocks noChangeAspect="1"/>
          </p:cNvPicPr>
          <p:nvPr/>
        </p:nvPicPr>
        <p:blipFill>
          <a:blip r:embed="rId3"/>
          <a:stretch>
            <a:fillRect/>
          </a:stretch>
        </p:blipFill>
        <p:spPr>
          <a:xfrm>
            <a:off x="952500" y="1432027"/>
            <a:ext cx="1143000" cy="1143000"/>
          </a:xfrm>
          <a:prstGeom prst="rect">
            <a:avLst/>
          </a:prstGeom>
        </p:spPr>
      </p:pic>
      <p:sp>
        <p:nvSpPr>
          <p:cNvPr id="15" name="TextBox 14">
            <a:extLst>
              <a:ext uri="{FF2B5EF4-FFF2-40B4-BE49-F238E27FC236}">
                <a16:creationId xmlns:a16="http://schemas.microsoft.com/office/drawing/2014/main" id="{791CAC9C-6C76-3047-9EA4-4A533A300B96}"/>
              </a:ext>
            </a:extLst>
          </p:cNvPr>
          <p:cNvSpPr txBox="1"/>
          <p:nvPr/>
        </p:nvSpPr>
        <p:spPr>
          <a:xfrm>
            <a:off x="2604052" y="1958009"/>
            <a:ext cx="6117124" cy="646331"/>
          </a:xfrm>
          <a:prstGeom prst="rect">
            <a:avLst/>
          </a:prstGeom>
          <a:noFill/>
        </p:spPr>
        <p:txBody>
          <a:bodyPr wrap="none" rtlCol="0">
            <a:spAutoFit/>
          </a:bodyPr>
          <a:lstStyle/>
          <a:p>
            <a:r>
              <a:rPr lang="en-US" dirty="0">
                <a:hlinkClick r:id="rId4"/>
              </a:rPr>
              <a:t>https://apps.irs.gov/app/understandingTaxes/teacher/hows.jsp</a:t>
            </a:r>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A89B8A-D618-491D-B1C3-E29EE681F480}"/>
              </a:ext>
            </a:extLst>
          </p:cNvPr>
          <p:cNvSpPr/>
          <p:nvPr/>
        </p:nvSpPr>
        <p:spPr>
          <a:xfrm>
            <a:off x="1524000" y="6172200"/>
            <a:ext cx="91440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a:extLst>
              <a:ext uri="{FF2B5EF4-FFF2-40B4-BE49-F238E27FC236}">
                <a16:creationId xmlns:a16="http://schemas.microsoft.com/office/drawing/2014/main" id="{7BCBF685-EDE5-B04E-B805-B3D2FAF9A0D3}"/>
              </a:ext>
            </a:extLst>
          </p:cNvPr>
          <p:cNvGraphicFramePr>
            <a:graphicFrameLocks noGrp="1"/>
          </p:cNvGraphicFramePr>
          <p:nvPr>
            <p:ph idx="1"/>
          </p:nvPr>
        </p:nvGraphicFramePr>
        <p:xfrm>
          <a:off x="3643040" y="1825625"/>
          <a:ext cx="4905920" cy="4351338"/>
        </p:xfrm>
        <a:graphic>
          <a:graphicData uri="http://schemas.openxmlformats.org/drawingml/2006/table">
            <a:tbl>
              <a:tblPr/>
              <a:tblGrid>
                <a:gridCol w="3033924">
                  <a:extLst>
                    <a:ext uri="{9D8B030D-6E8A-4147-A177-3AD203B41FA5}">
                      <a16:colId xmlns:a16="http://schemas.microsoft.com/office/drawing/2014/main" val="3422446525"/>
                    </a:ext>
                  </a:extLst>
                </a:gridCol>
                <a:gridCol w="1871996">
                  <a:extLst>
                    <a:ext uri="{9D8B030D-6E8A-4147-A177-3AD203B41FA5}">
                      <a16:colId xmlns:a16="http://schemas.microsoft.com/office/drawing/2014/main" val="2226227794"/>
                    </a:ext>
                  </a:extLst>
                </a:gridCol>
              </a:tblGrid>
              <a:tr h="4351338">
                <a:tc>
                  <a:txBody>
                    <a:bodyPr/>
                    <a:lstStyle/>
                    <a:p>
                      <a:pPr fontAlgn="t"/>
                      <a:r>
                        <a:rPr lang="en-US" sz="800" b="0" i="0">
                          <a:solidFill>
                            <a:srgbClr val="000000"/>
                          </a:solidFill>
                          <a:effectLst/>
                          <a:latin typeface="arial" panose="020B0604020202020204" pitchFamily="34" charset="0"/>
                        </a:rPr>
                        <a:t>Does teaching about taxes seem as intimidating as completing your yearly tax forms? Don't worry! Understanding Taxes can be customized to fit your own personal teaching style. You have the freedom to choose which activities and methods of instruction work best to meet the needs of your students.</a:t>
                      </a:r>
                      <a:br>
                        <a:rPr lang="en-US" sz="800" b="0" i="0">
                          <a:solidFill>
                            <a:srgbClr val="000000"/>
                          </a:solidFill>
                          <a:effectLst/>
                          <a:latin typeface="arial" panose="020B0604020202020204" pitchFamily="34" charset="0"/>
                        </a:rPr>
                      </a:br>
                      <a:br>
                        <a:rPr lang="en-US" sz="800" b="0" i="0">
                          <a:solidFill>
                            <a:srgbClr val="000000"/>
                          </a:solidFill>
                          <a:effectLst/>
                          <a:latin typeface="arial" panose="020B0604020202020204" pitchFamily="34" charset="0"/>
                        </a:rPr>
                      </a:br>
                      <a:r>
                        <a:rPr lang="en-US" sz="800" b="0" i="0">
                          <a:solidFill>
                            <a:srgbClr val="000000"/>
                          </a:solidFill>
                          <a:effectLst/>
                          <a:latin typeface="arial" panose="020B0604020202020204" pitchFamily="34" charset="0"/>
                        </a:rPr>
                        <a:t>Teaching taxes can take a traditional approach as students complete downloaded worksheets, classroom activities, and assessment pages. Or, students can complete work online and take part in interactive activities and simulations.</a:t>
                      </a:r>
                    </a:p>
                    <a:p>
                      <a:pPr fontAlgn="t"/>
                      <a:r>
                        <a:rPr lang="en-US" sz="800" b="1" i="0">
                          <a:solidFill>
                            <a:srgbClr val="EA6258"/>
                          </a:solidFill>
                          <a:effectLst/>
                          <a:latin typeface="arial" panose="020B0604020202020204" pitchFamily="34" charset="0"/>
                        </a:rPr>
                        <a:t>what's here:</a:t>
                      </a:r>
                    </a:p>
                    <a:p>
                      <a:pPr fontAlgn="t"/>
                      <a:r>
                        <a:rPr lang="en-US" sz="800" b="1" i="0" u="none" strike="noStrike">
                          <a:solidFill>
                            <a:srgbClr val="1C4E80"/>
                          </a:solidFill>
                          <a:effectLst/>
                          <a:latin typeface="arial" panose="020B0604020202020204" pitchFamily="34" charset="0"/>
                          <a:hlinkClick r:id="rId2"/>
                        </a:rPr>
                        <a:t>Custom Resource List</a:t>
                      </a:r>
                      <a:r>
                        <a:rPr lang="en-US" sz="800" b="0" i="0">
                          <a:solidFill>
                            <a:srgbClr val="000000"/>
                          </a:solidFill>
                          <a:effectLst/>
                          <a:latin typeface="arial" panose="020B0604020202020204" pitchFamily="34" charset="0"/>
                        </a:rPr>
                        <a:t>Looking for a way to customize </a:t>
                      </a:r>
                      <a:r>
                        <a:rPr lang="en-US" sz="800" b="1" i="0">
                          <a:solidFill>
                            <a:srgbClr val="000000"/>
                          </a:solidFill>
                          <a:effectLst/>
                          <a:latin typeface="arial" panose="020B0604020202020204" pitchFamily="34" charset="0"/>
                        </a:rPr>
                        <a:t>Understanding Taxes</a:t>
                      </a:r>
                      <a:r>
                        <a:rPr lang="en-US" sz="800" b="0" i="0">
                          <a:solidFill>
                            <a:srgbClr val="000000"/>
                          </a:solidFill>
                          <a:effectLst/>
                          <a:latin typeface="arial" panose="020B0604020202020204" pitchFamily="34" charset="0"/>
                        </a:rPr>
                        <a:t> to meet your specific classroom needs? Try creating a Custom Resource List that allows you to save lesson plans and their links for later online access.</a:t>
                      </a:r>
                    </a:p>
                    <a:p>
                      <a:pPr fontAlgn="t"/>
                      <a:r>
                        <a:rPr lang="en-US" sz="800" b="1" i="0" u="none" strike="noStrike">
                          <a:solidFill>
                            <a:srgbClr val="1C4E80"/>
                          </a:solidFill>
                          <a:effectLst/>
                          <a:latin typeface="arial" panose="020B0604020202020204" pitchFamily="34" charset="0"/>
                          <a:hlinkClick r:id="rId3"/>
                        </a:rPr>
                        <a:t>Lesson Plans</a:t>
                      </a:r>
                      <a:r>
                        <a:rPr lang="en-US" sz="800" b="1" i="0">
                          <a:solidFill>
                            <a:srgbClr val="000000"/>
                          </a:solidFill>
                          <a:effectLst/>
                          <a:latin typeface="arial" panose="020B0604020202020204" pitchFamily="34" charset="0"/>
                        </a:rPr>
                        <a:t>Understanding Taxes</a:t>
                      </a:r>
                      <a:r>
                        <a:rPr lang="en-US" sz="800" b="0" i="0">
                          <a:solidFill>
                            <a:srgbClr val="000000"/>
                          </a:solidFill>
                          <a:effectLst/>
                          <a:latin typeface="arial" panose="020B0604020202020204" pitchFamily="34" charset="0"/>
                        </a:rPr>
                        <a:t> offers 38 lesson plans. Detailed lesson plans guide your instruction from the introduction of a given tax concept, through its development, to the lesson conclusion. Each lesson plan serves as an instructional guide on how to incorporate tax theory, history, and application into your classroom.</a:t>
                      </a:r>
                      <a:br>
                        <a:rPr lang="en-US" sz="800" b="0" i="0">
                          <a:solidFill>
                            <a:srgbClr val="000000"/>
                          </a:solidFill>
                          <a:effectLst/>
                          <a:latin typeface="arial" panose="020B0604020202020204" pitchFamily="34" charset="0"/>
                        </a:rPr>
                      </a:br>
                      <a:br>
                        <a:rPr lang="en-US" sz="800" b="0" i="0">
                          <a:solidFill>
                            <a:srgbClr val="000000"/>
                          </a:solidFill>
                          <a:effectLst/>
                          <a:latin typeface="arial" panose="020B0604020202020204" pitchFamily="34" charset="0"/>
                        </a:rPr>
                      </a:br>
                      <a:r>
                        <a:rPr lang="en-US" sz="800" b="0" i="0">
                          <a:solidFill>
                            <a:srgbClr val="000000"/>
                          </a:solidFill>
                          <a:effectLst/>
                          <a:latin typeface="arial" panose="020B0604020202020204" pitchFamily="34" charset="0"/>
                        </a:rPr>
                        <a:t>This also gives you the freedom to choose lesson content and activities to use in the classroom.</a:t>
                      </a:r>
                    </a:p>
                    <a:p>
                      <a:pPr fontAlgn="t"/>
                      <a:r>
                        <a:rPr lang="en-US" sz="800" b="1" i="0" u="none" strike="noStrike">
                          <a:solidFill>
                            <a:srgbClr val="1C4E80"/>
                          </a:solidFill>
                          <a:effectLst/>
                          <a:latin typeface="arial" panose="020B0604020202020204" pitchFamily="34" charset="0"/>
                          <a:hlinkClick r:id="rId4"/>
                        </a:rPr>
                        <a:t>Educational Standards</a:t>
                      </a:r>
                      <a:r>
                        <a:rPr lang="en-US" sz="800" b="0" i="0">
                          <a:solidFill>
                            <a:srgbClr val="000000"/>
                          </a:solidFill>
                          <a:effectLst/>
                          <a:latin typeface="arial" panose="020B0604020202020204" pitchFamily="34" charset="0"/>
                        </a:rPr>
                        <a:t>How does </a:t>
                      </a:r>
                      <a:r>
                        <a:rPr lang="en-US" sz="800" b="1" i="0">
                          <a:solidFill>
                            <a:srgbClr val="000000"/>
                          </a:solidFill>
                          <a:effectLst/>
                          <a:latin typeface="arial" panose="020B0604020202020204" pitchFamily="34" charset="0"/>
                        </a:rPr>
                        <a:t>Understanding Taxes</a:t>
                      </a:r>
                      <a:r>
                        <a:rPr lang="en-US" sz="800" b="0" i="0">
                          <a:solidFill>
                            <a:srgbClr val="000000"/>
                          </a:solidFill>
                          <a:effectLst/>
                          <a:latin typeface="arial" panose="020B0604020202020204" pitchFamily="34" charset="0"/>
                        </a:rPr>
                        <a:t> support instruction in the classroom? There are links to state and national standards in each lesson.</a:t>
                      </a:r>
                    </a:p>
                    <a:p>
                      <a:pPr fontAlgn="t"/>
                      <a:r>
                        <a:rPr lang="en-US" sz="800" b="1" i="0" u="none" strike="noStrike">
                          <a:solidFill>
                            <a:srgbClr val="1C4E80"/>
                          </a:solidFill>
                          <a:effectLst/>
                          <a:latin typeface="arial" panose="020B0604020202020204" pitchFamily="34" charset="0"/>
                          <a:hlinkClick r:id="rId3"/>
                        </a:rPr>
                        <a:t>Downloads</a:t>
                      </a:r>
                      <a:r>
                        <a:rPr lang="en-US" sz="800" b="0" i="0">
                          <a:solidFill>
                            <a:srgbClr val="000000"/>
                          </a:solidFill>
                          <a:effectLst/>
                          <a:latin typeface="arial" panose="020B0604020202020204" pitchFamily="34" charset="0"/>
                        </a:rPr>
                        <a:t>Each lesson includes downloadable components which can be downloaded individually or as a complete lesson pack. Downloads are in PDF format, with the exception of a series of PowerPoint™ presentations.</a:t>
                      </a:r>
                    </a:p>
                    <a:p>
                      <a:pPr fontAlgn="t"/>
                      <a:r>
                        <a:rPr lang="en-US" sz="800" b="0" i="0">
                          <a:solidFill>
                            <a:srgbClr val="000000"/>
                          </a:solidFill>
                          <a:effectLst/>
                          <a:latin typeface="arial" panose="020B0604020202020204" pitchFamily="34" charset="0"/>
                        </a:rPr>
                        <a:t>Tax Forms for Classroom Use </a:t>
                      </a:r>
                      <a:r>
                        <a:rPr lang="en-US" sz="800" b="0" i="0" u="sng">
                          <a:solidFill>
                            <a:srgbClr val="661C80"/>
                          </a:solidFill>
                          <a:effectLst/>
                          <a:latin typeface="arial" panose="020B0604020202020204" pitchFamily="34" charset="0"/>
                          <a:hlinkClick r:id="rId5"/>
                        </a:rPr>
                        <a:t>Order tax forms</a:t>
                      </a:r>
                      <a:r>
                        <a:rPr lang="en-US" sz="800" b="0" i="0">
                          <a:solidFill>
                            <a:srgbClr val="000000"/>
                          </a:solidFill>
                          <a:effectLst/>
                          <a:latin typeface="arial" panose="020B0604020202020204" pitchFamily="34" charset="0"/>
                        </a:rPr>
                        <a:t> free from the IRS for your classroom.</a:t>
                      </a:r>
                    </a:p>
                  </a:txBody>
                  <a:tcPr marL="26663" marR="31106" marT="0" marB="0">
                    <a:lnL>
                      <a:noFill/>
                    </a:lnL>
                    <a:lnR>
                      <a:noFill/>
                    </a:lnR>
                    <a:lnT>
                      <a:noFill/>
                    </a:lnT>
                    <a:lnB>
                      <a:noFill/>
                    </a:lnB>
                  </a:tcPr>
                </a:tc>
                <a:tc>
                  <a:txBody>
                    <a:bodyPr/>
                    <a:lstStyle/>
                    <a:p>
                      <a:pPr fontAlgn="t"/>
                      <a:r>
                        <a:rPr lang="en-US" sz="800" b="0" i="0" dirty="0">
                          <a:solidFill>
                            <a:srgbClr val="000000"/>
                          </a:solidFill>
                          <a:effectLst/>
                          <a:latin typeface="arial" panose="020B0604020202020204" pitchFamily="34" charset="0"/>
                        </a:rPr>
                        <a:t>Confused about tax terms and forms? Interested in learning more about the basic concepts behind taxes? </a:t>
                      </a:r>
                      <a:r>
                        <a:rPr lang="en-US" sz="800" b="1" i="0" dirty="0">
                          <a:solidFill>
                            <a:srgbClr val="000000"/>
                          </a:solidFill>
                          <a:effectLst/>
                          <a:latin typeface="arial" panose="020B0604020202020204" pitchFamily="34" charset="0"/>
                        </a:rPr>
                        <a:t>Understanding Taxes</a:t>
                      </a:r>
                      <a:r>
                        <a:rPr lang="en-US" sz="800" b="0" i="0" dirty="0">
                          <a:solidFill>
                            <a:srgbClr val="000000"/>
                          </a:solidFill>
                          <a:effectLst/>
                          <a:latin typeface="arial" panose="020B0604020202020204" pitchFamily="34" charset="0"/>
                        </a:rPr>
                        <a:t> can take the mystery out of taxes. The </a:t>
                      </a:r>
                      <a:r>
                        <a:rPr lang="en-US" sz="800" b="0" i="0" dirty="0" err="1">
                          <a:solidFill>
                            <a:srgbClr val="000000"/>
                          </a:solidFill>
                          <a:effectLst/>
                          <a:latin typeface="arial" panose="020B0604020202020204" pitchFamily="34" charset="0"/>
                        </a:rPr>
                        <a:t>Hows</a:t>
                      </a:r>
                      <a:r>
                        <a:rPr lang="en-US" sz="800" b="0" i="0" dirty="0">
                          <a:solidFill>
                            <a:srgbClr val="000000"/>
                          </a:solidFill>
                          <a:effectLst/>
                          <a:latin typeface="arial" panose="020B0604020202020204" pitchFamily="34" charset="0"/>
                        </a:rPr>
                        <a:t> of Taxes includes 14 self-paced modules, offering a step-by-step approach to tax preparation.</a:t>
                      </a:r>
                    </a:p>
                    <a:p>
                      <a:pPr fontAlgn="t"/>
                      <a:r>
                        <a:rPr lang="en-US" sz="800" b="0" i="0" dirty="0">
                          <a:solidFill>
                            <a:srgbClr val="000000"/>
                          </a:solidFill>
                          <a:effectLst/>
                          <a:latin typeface="arial" panose="020B0604020202020204" pitchFamily="34" charset="0"/>
                        </a:rPr>
                        <a:t>Investigate the theory and history behind America's tax system. Who were the key players instrumental in the development of this system? What is the rationale supporting existing and past tax legislation? How can you affect your tax situation? Whatever your interest, there's something for everyone in the 24 student lessons.</a:t>
                      </a:r>
                    </a:p>
                  </a:txBody>
                  <a:tcPr marL="31106" marR="0" marT="0" marB="0">
                    <a:lnL>
                      <a:noFill/>
                    </a:lnL>
                    <a:lnR>
                      <a:noFill/>
                    </a:lnR>
                    <a:lnT>
                      <a:noFill/>
                    </a:lnT>
                    <a:lnB>
                      <a:noFill/>
                    </a:lnB>
                  </a:tcPr>
                </a:tc>
                <a:extLst>
                  <a:ext uri="{0D108BD9-81ED-4DB2-BD59-A6C34878D82A}">
                    <a16:rowId xmlns:a16="http://schemas.microsoft.com/office/drawing/2014/main" val="413209359"/>
                  </a:ext>
                </a:extLst>
              </a:tr>
            </a:tbl>
          </a:graphicData>
        </a:graphic>
      </p:graphicFrame>
      <p:pic>
        <p:nvPicPr>
          <p:cNvPr id="14" name="Picture 13">
            <a:extLst>
              <a:ext uri="{FF2B5EF4-FFF2-40B4-BE49-F238E27FC236}">
                <a16:creationId xmlns:a16="http://schemas.microsoft.com/office/drawing/2014/main" id="{38A76948-9B3D-4C13-B867-88A197E1D6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2371" y="6172200"/>
            <a:ext cx="2136664" cy="790238"/>
          </a:xfrm>
          <a:prstGeom prst="rect">
            <a:avLst/>
          </a:prstGeom>
        </p:spPr>
      </p:pic>
      <p:pic>
        <p:nvPicPr>
          <p:cNvPr id="2050" name="Picture 2" descr="Skip Navigation">
            <a:hlinkClick r:id="rId7"/>
            <a:extLst>
              <a:ext uri="{FF2B5EF4-FFF2-40B4-BE49-F238E27FC236}">
                <a16:creationId xmlns:a16="http://schemas.microsoft.com/office/drawing/2014/main" id="{A1B35D01-468F-6C41-B961-BB23538F22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4300" y="-27273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Understanding Taxes - Teacher">
            <a:extLst>
              <a:ext uri="{FF2B5EF4-FFF2-40B4-BE49-F238E27FC236}">
                <a16:creationId xmlns:a16="http://schemas.microsoft.com/office/drawing/2014/main" id="{B05FCB1A-073E-044D-BE05-5F0310A89E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750" y="442913"/>
            <a:ext cx="95250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Whys of Taxes">
            <a:hlinkClick r:id="rId10"/>
            <a:extLst>
              <a:ext uri="{FF2B5EF4-FFF2-40B4-BE49-F238E27FC236}">
                <a16:creationId xmlns:a16="http://schemas.microsoft.com/office/drawing/2014/main" id="{5BDCDE10-3DB5-8441-AB98-F84187144D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51113" y="6569075"/>
            <a:ext cx="30480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User Survey">
            <a:hlinkClick r:id="rId12"/>
            <a:extLst>
              <a:ext uri="{FF2B5EF4-FFF2-40B4-BE49-F238E27FC236}">
                <a16:creationId xmlns:a16="http://schemas.microsoft.com/office/drawing/2014/main" id="{CB1389AD-EC7B-8947-9263-72650421121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4300" y="8961438"/>
            <a:ext cx="1333500" cy="39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The Whys of Taxes:</a:t>
            </a:r>
          </a:p>
        </p:txBody>
      </p:sp>
      <p:sp>
        <p:nvSpPr>
          <p:cNvPr id="11" name="Rectangle 10">
            <a:extLst>
              <a:ext uri="{FF2B5EF4-FFF2-40B4-BE49-F238E27FC236}">
                <a16:creationId xmlns:a16="http://schemas.microsoft.com/office/drawing/2014/main" id="{AAA89B8A-D618-491D-B1C3-E29EE681F480}"/>
              </a:ext>
            </a:extLst>
          </p:cNvPr>
          <p:cNvSpPr/>
          <p:nvPr/>
        </p:nvSpPr>
        <p:spPr>
          <a:xfrm>
            <a:off x="1524000" y="6172200"/>
            <a:ext cx="91440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EB67131C-CEC4-154F-93DD-A06BEA1D0A85}"/>
              </a:ext>
            </a:extLst>
          </p:cNvPr>
          <p:cNvPicPr>
            <a:picLocks noGrp="1" noChangeAspect="1"/>
          </p:cNvPicPr>
          <p:nvPr>
            <p:ph idx="1"/>
          </p:nvPr>
        </p:nvPicPr>
        <p:blipFill>
          <a:blip r:embed="rId2"/>
          <a:stretch>
            <a:fillRect/>
          </a:stretch>
        </p:blipFill>
        <p:spPr>
          <a:xfrm>
            <a:off x="1051892" y="1521481"/>
            <a:ext cx="1143000" cy="1143000"/>
          </a:xfrm>
          <a:prstGeom prst="rect">
            <a:avLst/>
          </a:prstGeom>
        </p:spPr>
      </p:pic>
      <p:pic>
        <p:nvPicPr>
          <p:cNvPr id="14" name="Picture 13">
            <a:extLst>
              <a:ext uri="{FF2B5EF4-FFF2-40B4-BE49-F238E27FC236}">
                <a16:creationId xmlns:a16="http://schemas.microsoft.com/office/drawing/2014/main" id="{38A76948-9B3D-4C13-B867-88A197E1D6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2371" y="6172200"/>
            <a:ext cx="2136664" cy="790238"/>
          </a:xfrm>
          <a:prstGeom prst="rect">
            <a:avLst/>
          </a:prstGeom>
        </p:spPr>
      </p:pic>
      <p:sp>
        <p:nvSpPr>
          <p:cNvPr id="4" name="TextBox 3">
            <a:extLst>
              <a:ext uri="{FF2B5EF4-FFF2-40B4-BE49-F238E27FC236}">
                <a16:creationId xmlns:a16="http://schemas.microsoft.com/office/drawing/2014/main" id="{09707265-FA2D-EA42-969F-BC1A749268DB}"/>
              </a:ext>
            </a:extLst>
          </p:cNvPr>
          <p:cNvSpPr txBox="1"/>
          <p:nvPr/>
        </p:nvSpPr>
        <p:spPr>
          <a:xfrm>
            <a:off x="3051313" y="2067339"/>
            <a:ext cx="6096028" cy="646331"/>
          </a:xfrm>
          <a:prstGeom prst="rect">
            <a:avLst/>
          </a:prstGeom>
          <a:noFill/>
        </p:spPr>
        <p:txBody>
          <a:bodyPr wrap="none" rtlCol="0">
            <a:spAutoFit/>
          </a:bodyPr>
          <a:lstStyle/>
          <a:p>
            <a:r>
              <a:rPr lang="en-US" dirty="0">
                <a:hlinkClick r:id="rId4"/>
              </a:rPr>
              <a:t>https://apps.irs.gov/app/understandingTaxes/teacher/whys.jsp</a:t>
            </a:r>
            <a:endParaRPr lang="en-US" dirty="0"/>
          </a:p>
          <a:p>
            <a:endParaRPr lang="en-US" dirty="0"/>
          </a:p>
        </p:txBody>
      </p:sp>
      <p:graphicFrame>
        <p:nvGraphicFramePr>
          <p:cNvPr id="6" name="Table 5">
            <a:extLst>
              <a:ext uri="{FF2B5EF4-FFF2-40B4-BE49-F238E27FC236}">
                <a16:creationId xmlns:a16="http://schemas.microsoft.com/office/drawing/2014/main" id="{350E0188-131A-3843-869A-D65553CD53FF}"/>
              </a:ext>
            </a:extLst>
          </p:cNvPr>
          <p:cNvGraphicFramePr>
            <a:graphicFrameLocks noGrp="1"/>
          </p:cNvGraphicFramePr>
          <p:nvPr/>
        </p:nvGraphicFramePr>
        <p:xfrm>
          <a:off x="838200" y="3452654"/>
          <a:ext cx="10515600" cy="1097280"/>
        </p:xfrm>
        <a:graphic>
          <a:graphicData uri="http://schemas.openxmlformats.org/drawingml/2006/table">
            <a:tbl>
              <a:tblPr/>
              <a:tblGrid>
                <a:gridCol w="10515600">
                  <a:extLst>
                    <a:ext uri="{9D8B030D-6E8A-4147-A177-3AD203B41FA5}">
                      <a16:colId xmlns:a16="http://schemas.microsoft.com/office/drawing/2014/main" val="1262534750"/>
                    </a:ext>
                  </a:extLst>
                </a:gridCol>
              </a:tblGrid>
              <a:tr h="0">
                <a:tc>
                  <a:txBody>
                    <a:bodyPr/>
                    <a:lstStyle/>
                    <a:p>
                      <a:r>
                        <a:rPr lang="en-US" b="0" i="0" dirty="0">
                          <a:solidFill>
                            <a:srgbClr val="000000"/>
                          </a:solidFill>
                          <a:effectLst/>
                          <a:latin typeface="arial" panose="020B0604020202020204" pitchFamily="34" charset="0"/>
                        </a:rPr>
                        <a:t>The Whys of Taxes examines the theory and history of taxes. The Whys of Taxes includes six tax-related themes, divided into a total of 25 lessons. Each theme examines a different set of tax concepts, and includes a variety of interactive activities and assessments. The first lesson of each theme contains a PowerPoint™ presentation providing a pictorial overview of the entire theme.</a:t>
                      </a:r>
                    </a:p>
                  </a:txBody>
                  <a:tcPr marL="57150" marR="0" marT="0" marB="0" anchor="ctr">
                    <a:lnL>
                      <a:noFill/>
                    </a:lnL>
                    <a:lnR>
                      <a:noFill/>
                    </a:lnR>
                    <a:lnT>
                      <a:noFill/>
                    </a:lnT>
                    <a:lnB>
                      <a:noFill/>
                    </a:lnB>
                  </a:tcPr>
                </a:tc>
                <a:extLst>
                  <a:ext uri="{0D108BD9-81ED-4DB2-BD59-A6C34878D82A}">
                    <a16:rowId xmlns:a16="http://schemas.microsoft.com/office/drawing/2014/main" val="28326839"/>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000" dirty="0">
              <a:solidFill>
                <a:schemeClr val="accent3">
                  <a:lumMod val="50000"/>
                </a:schemeClr>
              </a:solidFill>
            </a:endParaRPr>
          </a:p>
        </p:txBody>
      </p:sp>
      <p:sp>
        <p:nvSpPr>
          <p:cNvPr id="11" name="Rectangle 10">
            <a:extLst>
              <a:ext uri="{FF2B5EF4-FFF2-40B4-BE49-F238E27FC236}">
                <a16:creationId xmlns:a16="http://schemas.microsoft.com/office/drawing/2014/main" id="{AAA89B8A-D618-491D-B1C3-E29EE681F480}"/>
              </a:ext>
            </a:extLst>
          </p:cNvPr>
          <p:cNvSpPr/>
          <p:nvPr/>
        </p:nvSpPr>
        <p:spPr>
          <a:xfrm>
            <a:off x="1524000" y="6172200"/>
            <a:ext cx="91440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D73E35CF-0768-9347-962D-FE36FF60C1C7}"/>
              </a:ext>
            </a:extLst>
          </p:cNvPr>
          <p:cNvPicPr>
            <a:picLocks noGrp="1" noChangeAspect="1"/>
          </p:cNvPicPr>
          <p:nvPr>
            <p:ph idx="1"/>
          </p:nvPr>
        </p:nvPicPr>
        <p:blipFill>
          <a:blip r:embed="rId2"/>
          <a:stretch>
            <a:fillRect/>
          </a:stretch>
        </p:blipFill>
        <p:spPr>
          <a:xfrm>
            <a:off x="4737100" y="1987826"/>
            <a:ext cx="2717800" cy="2912165"/>
          </a:xfrm>
          <a:prstGeom prst="rect">
            <a:avLst/>
          </a:prstGeom>
        </p:spPr>
      </p:pic>
      <p:pic>
        <p:nvPicPr>
          <p:cNvPr id="14" name="Picture 13">
            <a:extLst>
              <a:ext uri="{FF2B5EF4-FFF2-40B4-BE49-F238E27FC236}">
                <a16:creationId xmlns:a16="http://schemas.microsoft.com/office/drawing/2014/main" id="{38A76948-9B3D-4C13-B867-88A197E1D6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2371" y="6172200"/>
            <a:ext cx="2136664" cy="790238"/>
          </a:xfrm>
          <a:prstGeom prst="rect">
            <a:avLst/>
          </a:prstGeom>
        </p:spPr>
      </p:pic>
      <p:sp>
        <p:nvSpPr>
          <p:cNvPr id="4" name="TextBox 3">
            <a:extLst>
              <a:ext uri="{FF2B5EF4-FFF2-40B4-BE49-F238E27FC236}">
                <a16:creationId xmlns:a16="http://schemas.microsoft.com/office/drawing/2014/main" id="{B63E5545-B3CE-334A-BD1B-51BC3C4E5191}"/>
              </a:ext>
            </a:extLst>
          </p:cNvPr>
          <p:cNvSpPr txBox="1"/>
          <p:nvPr/>
        </p:nvSpPr>
        <p:spPr>
          <a:xfrm>
            <a:off x="2782957" y="4860235"/>
            <a:ext cx="6321286" cy="923330"/>
          </a:xfrm>
          <a:prstGeom prst="rect">
            <a:avLst/>
          </a:prstGeom>
          <a:noFill/>
        </p:spPr>
        <p:txBody>
          <a:bodyPr wrap="square" rtlCol="0">
            <a:spAutoFit/>
          </a:bodyPr>
          <a:lstStyle/>
          <a:p>
            <a:r>
              <a:rPr lang="en-US" dirty="0"/>
              <a:t>Contact info:  Susan Speirs, CPA</a:t>
            </a:r>
          </a:p>
          <a:p>
            <a:r>
              <a:rPr lang="en-US" dirty="0">
                <a:hlinkClick r:id="rId4"/>
              </a:rPr>
              <a:t>ss@uacpa.org</a:t>
            </a:r>
            <a:endParaRPr lang="en-US" dirty="0"/>
          </a:p>
          <a:p>
            <a:r>
              <a:rPr lang="en-US" dirty="0"/>
              <a:t>801-834-6635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73928" y="327532"/>
            <a:ext cx="10478860" cy="1143000"/>
          </a:xfrm>
        </p:spPr>
        <p:txBody>
          <a:bodyPr>
            <a:normAutofit fontScale="25000" lnSpcReduction="20000"/>
          </a:bodyPr>
          <a:lstStyle/>
          <a:p>
            <a:pPr algn="l"/>
            <a:r>
              <a:rPr lang="en-US" sz="16000" b="1" dirty="0">
                <a:latin typeface="Arial Nova Cond Light" panose="020B0604020202020204" pitchFamily="34" charset="0"/>
              </a:rPr>
              <a:t>        </a:t>
            </a:r>
            <a:r>
              <a:rPr lang="en-US" sz="16000" b="1" u="sng" dirty="0">
                <a:solidFill>
                  <a:schemeClr val="tx1"/>
                </a:solidFill>
                <a:latin typeface="Calibri" panose="020F0502020204030204" pitchFamily="34" charset="0"/>
                <a:cs typeface="Calibri" panose="020F0502020204030204" pitchFamily="34" charset="0"/>
              </a:rPr>
              <a:t>Important info</a:t>
            </a:r>
          </a:p>
          <a:p>
            <a:endParaRPr lang="en-US" sz="4400" b="1" u="sng" dirty="0">
              <a:solidFill>
                <a:schemeClr val="tx1"/>
              </a:solidFill>
              <a:latin typeface="Calibri" panose="020F0502020204030204" pitchFamily="34" charset="0"/>
              <a:cs typeface="Calibri" panose="020F0502020204030204" pitchFamily="34" charset="0"/>
            </a:endParaRPr>
          </a:p>
          <a:p>
            <a:pPr marL="1143000" indent="-1143000" algn="l">
              <a:spcAft>
                <a:spcPts val="1200"/>
              </a:spcAft>
              <a:buClr>
                <a:schemeClr val="tx1"/>
              </a:buClr>
              <a:buFont typeface="Wingdings" panose="05000000000000000000" pitchFamily="2" charset="2"/>
              <a:buChar char="ü"/>
            </a:pPr>
            <a:r>
              <a:rPr lang="en-US" sz="9600" b="1" cap="none" dirty="0">
                <a:solidFill>
                  <a:schemeClr val="tx1"/>
                </a:solidFill>
                <a:latin typeface="+mn-lt"/>
                <a:cs typeface="Calibri" panose="020F0502020204030204" pitchFamily="34" charset="0"/>
              </a:rPr>
              <a:t>Roll will be taken throughout the Summit. </a:t>
            </a:r>
          </a:p>
          <a:p>
            <a:pPr marL="1143000" indent="-1143000" algn="l">
              <a:spcAft>
                <a:spcPts val="1200"/>
              </a:spcAft>
              <a:buClr>
                <a:schemeClr val="tx1"/>
              </a:buClr>
              <a:buFont typeface="Wingdings" panose="05000000000000000000" pitchFamily="2" charset="2"/>
              <a:buChar char="ü"/>
            </a:pPr>
            <a:r>
              <a:rPr lang="en-US" sz="9600" b="1" cap="none" dirty="0">
                <a:solidFill>
                  <a:schemeClr val="tx1"/>
                </a:solidFill>
                <a:latin typeface="+mn-lt"/>
                <a:cs typeface="Calibri" panose="020F0502020204030204" pitchFamily="34" charset="0"/>
              </a:rPr>
              <a:t>You must attend three full sessions to receive a stipend.</a:t>
            </a:r>
          </a:p>
          <a:p>
            <a:pPr marL="1143000" indent="-1143000" algn="l">
              <a:lnSpc>
                <a:spcPct val="120000"/>
              </a:lnSpc>
              <a:spcAft>
                <a:spcPts val="1200"/>
              </a:spcAft>
              <a:buClr>
                <a:schemeClr val="tx1"/>
              </a:buClr>
              <a:buFont typeface="Wingdings" panose="05000000000000000000" pitchFamily="2" charset="2"/>
              <a:buChar char="ü"/>
            </a:pPr>
            <a:r>
              <a:rPr lang="en-US" sz="9600" b="1" cap="none" dirty="0">
                <a:solidFill>
                  <a:schemeClr val="tx1"/>
                </a:solidFill>
                <a:latin typeface="+mn-lt"/>
                <a:cs typeface="Calibri" panose="020F0502020204030204" pitchFamily="34" charset="0"/>
              </a:rPr>
              <a:t>Complete the follow up assignment at </a:t>
            </a:r>
            <a:r>
              <a:rPr lang="en-US" sz="9600" b="1" dirty="0">
                <a:solidFill>
                  <a:schemeClr val="tx1"/>
                </a:solidFill>
                <a:cs typeface="Calibri" panose="020F0502020204030204" pitchFamily="34" charset="0"/>
              </a:rPr>
              <a:t>                                         </a:t>
            </a:r>
            <a:r>
              <a:rPr lang="en-US" sz="9600" b="1" cap="none" dirty="0">
                <a:solidFill>
                  <a:schemeClr val="tx1"/>
                </a:solidFill>
                <a:highlight>
                  <a:srgbClr val="FFDF2B"/>
                </a:highlight>
                <a:latin typeface="+mn-lt"/>
                <a:cs typeface="Calibri" panose="020F0502020204030204" pitchFamily="34" charset="0"/>
              </a:rPr>
              <a:t>utahjumpstart.org/2020Summit</a:t>
            </a:r>
            <a:r>
              <a:rPr lang="en-US" sz="9600" b="1" cap="none" dirty="0">
                <a:solidFill>
                  <a:schemeClr val="tx1"/>
                </a:solidFill>
                <a:latin typeface="+mn-lt"/>
                <a:cs typeface="Calibri" panose="020F0502020204030204" pitchFamily="34" charset="0"/>
              </a:rPr>
              <a:t>                                                                        to receive 0.5 USBE credit. </a:t>
            </a:r>
          </a:p>
          <a:p>
            <a:pPr algn="l">
              <a:lnSpc>
                <a:spcPct val="120000"/>
              </a:lnSpc>
              <a:spcBef>
                <a:spcPts val="1800"/>
              </a:spcBef>
              <a:spcAft>
                <a:spcPts val="1800"/>
              </a:spcAft>
              <a:buClr>
                <a:schemeClr val="tx1"/>
              </a:buClr>
            </a:pPr>
            <a:r>
              <a:rPr lang="en-US" sz="16000" b="1" cap="none" dirty="0">
                <a:solidFill>
                  <a:schemeClr val="tx1"/>
                </a:solidFill>
                <a:latin typeface="Cooper Black" panose="0208090404030B020404" pitchFamily="18" charset="0"/>
                <a:cs typeface="Calibri" panose="020F0502020204030204" pitchFamily="34" charset="0"/>
              </a:rPr>
              <a:t>       LAST CALL! </a:t>
            </a:r>
          </a:p>
          <a:p>
            <a:pPr marL="1143000" indent="-1143000" algn="l">
              <a:buClr>
                <a:schemeClr val="tx1"/>
              </a:buClr>
              <a:buFont typeface="Wingdings" panose="05000000000000000000" pitchFamily="2" charset="2"/>
              <a:buChar char="ü"/>
            </a:pPr>
            <a:r>
              <a:rPr lang="en-US" sz="9600" b="1" cap="none" dirty="0">
                <a:solidFill>
                  <a:schemeClr val="tx1"/>
                </a:solidFill>
                <a:latin typeface="Calibri" panose="020F0502020204030204" pitchFamily="34" charset="0"/>
                <a:cs typeface="Calibri" panose="020F0502020204030204" pitchFamily="34" charset="0"/>
              </a:rPr>
              <a:t>Confirm your address in Eventbrite. Checks may be delayed or forfeited if your address is missing.</a:t>
            </a:r>
          </a:p>
          <a:p>
            <a:pPr marL="571500" indent="-571500" algn="l">
              <a:buClr>
                <a:schemeClr val="tx1"/>
              </a:buClr>
              <a:buFont typeface="Wingdings" panose="05000000000000000000" pitchFamily="2" charset="2"/>
              <a:buChar char="ü"/>
            </a:pPr>
            <a:endParaRPr lang="en-US" sz="4000" b="1" u="sng" dirty="0">
              <a:solidFill>
                <a:schemeClr val="tx1"/>
              </a:solidFill>
              <a:latin typeface="Calibri" panose="020F0502020204030204" pitchFamily="34" charset="0"/>
              <a:cs typeface="Calibri" panose="020F0502020204030204" pitchFamily="34" charset="0"/>
            </a:endParaRPr>
          </a:p>
          <a:p>
            <a:pPr marL="1143000" indent="-1143000" algn="l">
              <a:spcBef>
                <a:spcPts val="600"/>
              </a:spcBef>
              <a:spcAft>
                <a:spcPts val="600"/>
              </a:spcAft>
              <a:buClr>
                <a:schemeClr val="tx1"/>
              </a:buClr>
              <a:buFont typeface="Wingdings" panose="05000000000000000000" pitchFamily="2" charset="2"/>
              <a:buChar char="ü"/>
            </a:pPr>
            <a:r>
              <a:rPr lang="en-US" sz="9600" b="1" cap="none" dirty="0">
                <a:solidFill>
                  <a:schemeClr val="tx1"/>
                </a:solidFill>
                <a:latin typeface="Calibri" panose="020F0502020204030204" pitchFamily="34" charset="0"/>
                <a:cs typeface="Calibri" panose="020F0502020204030204" pitchFamily="34" charset="0"/>
              </a:rPr>
              <a:t>Confirm your CACTUS number in Eventbrite.</a:t>
            </a:r>
          </a:p>
          <a:p>
            <a:pPr marL="1143000" indent="-1143000" algn="l">
              <a:buFont typeface="Wingdings" panose="05000000000000000000" pitchFamily="2" charset="2"/>
              <a:buChar char="ü"/>
            </a:pPr>
            <a:endParaRPr lang="en-US" sz="11200" b="1" dirty="0">
              <a:latin typeface="Arial Nova" panose="020B0604020202020204" pitchFamily="34" charset="0"/>
            </a:endParaRPr>
          </a:p>
          <a:p>
            <a:pPr marL="1143000" indent="-1143000" algn="l">
              <a:buFont typeface="Wingdings" panose="05000000000000000000" pitchFamily="2" charset="2"/>
              <a:buChar char="ü"/>
            </a:pPr>
            <a:endParaRPr lang="en-US" sz="11200" b="1" dirty="0">
              <a:latin typeface="Arial Nova" panose="020B0604020202020204" pitchFamily="34" charset="0"/>
            </a:endParaRPr>
          </a:p>
          <a:p>
            <a:pPr marL="342900" indent="-342900" algn="l">
              <a:buFont typeface="Wingdings" panose="05000000000000000000" pitchFamily="2" charset="2"/>
              <a:buChar char="ü"/>
            </a:pPr>
            <a:endParaRPr lang="en-US" sz="2200" b="1" dirty="0">
              <a:latin typeface="Arial Rounded MT Bold" panose="020F0704030504030204" pitchFamily="34" charset="0"/>
            </a:endParaRPr>
          </a:p>
          <a:p>
            <a:pPr marL="342900" indent="-342900" algn="l">
              <a:buFont typeface="Wingdings" panose="05000000000000000000" pitchFamily="2" charset="2"/>
              <a:buChar char="ü"/>
            </a:pPr>
            <a:r>
              <a:rPr lang="en-US" sz="2200" b="1" dirty="0">
                <a:latin typeface="Arial Rounded MT Bold" panose="020F0704030504030204" pitchFamily="34" charset="0"/>
              </a:rPr>
              <a:t>  </a:t>
            </a:r>
          </a:p>
        </p:txBody>
      </p:sp>
      <p:sp>
        <p:nvSpPr>
          <p:cNvPr id="2" name="Star: 5 Points 1">
            <a:extLst>
              <a:ext uri="{FF2B5EF4-FFF2-40B4-BE49-F238E27FC236}">
                <a16:creationId xmlns:a16="http://schemas.microsoft.com/office/drawing/2014/main" id="{0648AA80-17FF-4935-A969-8C3A6BACDAF9}"/>
              </a:ext>
            </a:extLst>
          </p:cNvPr>
          <p:cNvSpPr/>
          <p:nvPr/>
        </p:nvSpPr>
        <p:spPr>
          <a:xfrm>
            <a:off x="843643" y="161537"/>
            <a:ext cx="681380" cy="661295"/>
          </a:xfrm>
          <a:prstGeom prst="star5">
            <a:avLst>
              <a:gd name="adj" fmla="val 19098"/>
              <a:gd name="hf" fmla="val 105146"/>
              <a:gd name="vf" fmla="val 110557"/>
            </a:avLst>
          </a:prstGeom>
          <a:solidFill>
            <a:srgbClr val="103AA6"/>
          </a:solidFill>
          <a:ln>
            <a:solidFill>
              <a:srgbClr val="103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BEB14939-B876-42A5-96CF-C22325A753A9}"/>
              </a:ext>
            </a:extLst>
          </p:cNvPr>
          <p:cNvCxnSpPr>
            <a:cxnSpLocks/>
          </p:cNvCxnSpPr>
          <p:nvPr/>
        </p:nvCxnSpPr>
        <p:spPr>
          <a:xfrm flipH="1">
            <a:off x="288181" y="4061908"/>
            <a:ext cx="1486831" cy="0"/>
          </a:xfrm>
          <a:prstGeom prst="line">
            <a:avLst/>
          </a:prstGeom>
          <a:ln w="38100">
            <a:solidFill>
              <a:srgbClr val="FF914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EB0628-8806-457B-88E2-48D231873C28}"/>
              </a:ext>
            </a:extLst>
          </p:cNvPr>
          <p:cNvCxnSpPr>
            <a:cxnSpLocks/>
          </p:cNvCxnSpPr>
          <p:nvPr/>
        </p:nvCxnSpPr>
        <p:spPr>
          <a:xfrm>
            <a:off x="12159342" y="10886"/>
            <a:ext cx="0" cy="6847114"/>
          </a:xfrm>
          <a:prstGeom prst="line">
            <a:avLst/>
          </a:prstGeom>
          <a:ln w="184150">
            <a:solidFill>
              <a:srgbClr val="8C52FF"/>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D99F37B-7A9A-4870-9D1D-314DEE6B704B}"/>
              </a:ext>
            </a:extLst>
          </p:cNvPr>
          <p:cNvPicPr>
            <a:picLocks noChangeAspect="1"/>
          </p:cNvPicPr>
          <p:nvPr/>
        </p:nvPicPr>
        <p:blipFill>
          <a:blip r:embed="rId3"/>
          <a:stretch>
            <a:fillRect/>
          </a:stretch>
        </p:blipFill>
        <p:spPr>
          <a:xfrm>
            <a:off x="0" y="0"/>
            <a:ext cx="183212" cy="6955972"/>
          </a:xfrm>
          <a:prstGeom prst="rect">
            <a:avLst/>
          </a:prstGeom>
        </p:spPr>
      </p:pic>
      <p:cxnSp>
        <p:nvCxnSpPr>
          <p:cNvPr id="9" name="Straight Connector 8">
            <a:extLst>
              <a:ext uri="{FF2B5EF4-FFF2-40B4-BE49-F238E27FC236}">
                <a16:creationId xmlns:a16="http://schemas.microsoft.com/office/drawing/2014/main" id="{65074265-890E-4B6C-BBDB-AC95D8B3C9E9}"/>
              </a:ext>
            </a:extLst>
          </p:cNvPr>
          <p:cNvCxnSpPr>
            <a:cxnSpLocks/>
          </p:cNvCxnSpPr>
          <p:nvPr/>
        </p:nvCxnSpPr>
        <p:spPr>
          <a:xfrm flipH="1">
            <a:off x="5245663" y="4061908"/>
            <a:ext cx="1486831" cy="0"/>
          </a:xfrm>
          <a:prstGeom prst="line">
            <a:avLst/>
          </a:prstGeom>
          <a:ln w="38100">
            <a:solidFill>
              <a:srgbClr val="FF91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88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10F0556-CDA0-493D-BEFC-7234F37E9950}"/>
              </a:ext>
            </a:extLst>
          </p:cNvPr>
          <p:cNvSpPr txBox="1"/>
          <p:nvPr/>
        </p:nvSpPr>
        <p:spPr>
          <a:xfrm>
            <a:off x="477981" y="1122363"/>
            <a:ext cx="4847054"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dirty="0">
                <a:latin typeface="+mj-lt"/>
                <a:ea typeface="+mj-ea"/>
                <a:cs typeface="+mj-cs"/>
              </a:rPr>
              <a:t>Homework</a:t>
            </a:r>
          </a:p>
          <a:p>
            <a:pPr marL="1200150" indent="-571500">
              <a:lnSpc>
                <a:spcPct val="90000"/>
              </a:lnSpc>
              <a:spcBef>
                <a:spcPct val="0"/>
              </a:spcBef>
              <a:spcAft>
                <a:spcPts val="600"/>
              </a:spcAft>
              <a:buFont typeface="Arial" panose="020B0604020202020204" pitchFamily="34" charset="0"/>
              <a:buChar char="•"/>
            </a:pPr>
            <a:r>
              <a:rPr lang="en-US" sz="3700" b="1" dirty="0">
                <a:latin typeface="+mj-lt"/>
                <a:ea typeface="+mj-ea"/>
                <a:cs typeface="+mj-cs"/>
              </a:rPr>
              <a:t>Survey</a:t>
            </a:r>
          </a:p>
          <a:p>
            <a:pPr marL="1200150" indent="-571500">
              <a:lnSpc>
                <a:spcPct val="90000"/>
              </a:lnSpc>
              <a:spcBef>
                <a:spcPct val="0"/>
              </a:spcBef>
              <a:spcAft>
                <a:spcPts val="600"/>
              </a:spcAft>
              <a:buFont typeface="Arial" panose="020B0604020202020204" pitchFamily="34" charset="0"/>
              <a:buChar char="•"/>
            </a:pPr>
            <a:r>
              <a:rPr lang="en-US" sz="3700" b="1" dirty="0" err="1">
                <a:latin typeface="+mj-lt"/>
                <a:ea typeface="+mj-ea"/>
                <a:cs typeface="+mj-cs"/>
              </a:rPr>
              <a:t>Relicensure</a:t>
            </a:r>
            <a:r>
              <a:rPr lang="en-US" sz="3700" b="1" dirty="0">
                <a:latin typeface="+mj-lt"/>
                <a:ea typeface="+mj-ea"/>
                <a:cs typeface="+mj-cs"/>
              </a:rPr>
              <a:t> points</a:t>
            </a:r>
          </a:p>
          <a:p>
            <a:pPr marL="1200150" indent="-571500">
              <a:lnSpc>
                <a:spcPct val="90000"/>
              </a:lnSpc>
              <a:spcBef>
                <a:spcPct val="0"/>
              </a:spcBef>
              <a:spcAft>
                <a:spcPts val="600"/>
              </a:spcAft>
              <a:buFont typeface="Arial" panose="020B0604020202020204" pitchFamily="34" charset="0"/>
              <a:buChar char="•"/>
            </a:pPr>
            <a:r>
              <a:rPr lang="en-US" sz="3700" b="1" dirty="0">
                <a:latin typeface="+mj-lt"/>
                <a:ea typeface="+mj-ea"/>
                <a:cs typeface="+mj-cs"/>
              </a:rPr>
              <a:t>Resources</a:t>
            </a:r>
          </a:p>
          <a:p>
            <a:pPr>
              <a:lnSpc>
                <a:spcPct val="90000"/>
              </a:lnSpc>
              <a:spcBef>
                <a:spcPct val="0"/>
              </a:spcBef>
              <a:spcAft>
                <a:spcPts val="600"/>
              </a:spcAft>
            </a:pPr>
            <a:endParaRPr lang="en-US" sz="3700" b="1" dirty="0">
              <a:highlight>
                <a:srgbClr val="FFDF2B"/>
              </a:highlight>
              <a:latin typeface="+mj-lt"/>
              <a:ea typeface="+mj-ea"/>
              <a:cs typeface="+mj-cs"/>
            </a:endParaRPr>
          </a:p>
        </p:txBody>
      </p:sp>
      <p:sp>
        <p:nvSpPr>
          <p:cNvPr id="8" name="TextBox 7">
            <a:extLst>
              <a:ext uri="{FF2B5EF4-FFF2-40B4-BE49-F238E27FC236}">
                <a16:creationId xmlns:a16="http://schemas.microsoft.com/office/drawing/2014/main" id="{16C3B0E2-B06B-487C-A1AB-411C10741DAF}"/>
              </a:ext>
            </a:extLst>
          </p:cNvPr>
          <p:cNvSpPr txBox="1"/>
          <p:nvPr/>
        </p:nvSpPr>
        <p:spPr>
          <a:xfrm>
            <a:off x="477981" y="5334271"/>
            <a:ext cx="11000429" cy="1208141"/>
          </a:xfrm>
          <a:prstGeom prst="rect">
            <a:avLst/>
          </a:prstGeom>
        </p:spPr>
        <p:txBody>
          <a:bodyPr vert="horz" lIns="91440" tIns="45720" rIns="91440" bIns="45720" rtlCol="0">
            <a:noAutofit/>
          </a:bodyPr>
          <a:lstStyle/>
          <a:p>
            <a:pPr>
              <a:lnSpc>
                <a:spcPct val="90000"/>
              </a:lnSpc>
              <a:spcBef>
                <a:spcPts val="1000"/>
              </a:spcBef>
            </a:pPr>
            <a:r>
              <a:rPr lang="en-US" sz="4400" b="1"/>
              <a:t>utahjumpstart.org/2020Summit</a:t>
            </a:r>
            <a:endParaRPr lang="en-US" sz="4400" b="1" dirty="0"/>
          </a:p>
        </p:txBody>
      </p:sp>
      <p:sp>
        <p:nvSpPr>
          <p:cNvPr id="62" name="Rectangle 6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4" name="Rectangle 6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386ABBC-ED42-467B-AD9C-2B7BD59FF960}"/>
              </a:ext>
            </a:extLst>
          </p:cNvPr>
          <p:cNvPicPr>
            <a:picLocks noChangeAspect="1"/>
          </p:cNvPicPr>
          <p:nvPr/>
        </p:nvPicPr>
        <p:blipFill rotWithShape="1">
          <a:blip r:embed="rId3"/>
          <a:srcRect r="11930"/>
          <a:stretch/>
        </p:blipFill>
        <p:spPr>
          <a:xfrm rot="1184035">
            <a:off x="7633382" y="517728"/>
            <a:ext cx="3749309" cy="4257175"/>
          </a:xfrm>
          <a:prstGeom prst="rect">
            <a:avLst/>
          </a:prstGeom>
        </p:spPr>
      </p:pic>
      <p:pic>
        <p:nvPicPr>
          <p:cNvPr id="12" name="Picture 11">
            <a:extLst>
              <a:ext uri="{FF2B5EF4-FFF2-40B4-BE49-F238E27FC236}">
                <a16:creationId xmlns:a16="http://schemas.microsoft.com/office/drawing/2014/main" id="{25C4245C-5627-4A5D-9033-918177553FF4}"/>
              </a:ext>
            </a:extLst>
          </p:cNvPr>
          <p:cNvPicPr>
            <a:picLocks noChangeAspect="1"/>
          </p:cNvPicPr>
          <p:nvPr/>
        </p:nvPicPr>
        <p:blipFill rotWithShape="1">
          <a:blip r:embed="rId4"/>
          <a:srcRect l="12858" r="16024"/>
          <a:stretch/>
        </p:blipFill>
        <p:spPr>
          <a:xfrm rot="20000994">
            <a:off x="6194228" y="755262"/>
            <a:ext cx="2680897" cy="3769630"/>
          </a:xfrm>
          <a:prstGeom prst="rect">
            <a:avLst/>
          </a:prstGeom>
        </p:spPr>
      </p:pic>
    </p:spTree>
    <p:extLst>
      <p:ext uri="{BB962C8B-B14F-4D97-AF65-F5344CB8AC3E}">
        <p14:creationId xmlns:p14="http://schemas.microsoft.com/office/powerpoint/2010/main" val="2658455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6B3A3AF-4060-4E39-BE16-4B42C59A05CA}"/>
              </a:ext>
            </a:extLst>
          </p:cNvPr>
          <p:cNvPicPr>
            <a:picLocks noGrp="1" noChangeAspect="1"/>
          </p:cNvPicPr>
          <p:nvPr>
            <p:ph idx="1"/>
          </p:nvPr>
        </p:nvPicPr>
        <p:blipFill rotWithShape="1">
          <a:blip r:embed="rId2"/>
          <a:srcRect b="15544"/>
          <a:stretch/>
        </p:blipFill>
        <p:spPr>
          <a:xfrm>
            <a:off x="838200" y="754148"/>
            <a:ext cx="10515600" cy="4995575"/>
          </a:xfrm>
          <a:prstGeom prst="rect">
            <a:avLst/>
          </a:prstGeom>
        </p:spPr>
      </p:pic>
      <p:cxnSp>
        <p:nvCxnSpPr>
          <p:cNvPr id="15" name="Straight Connector 14">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45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 on green pastel background">
            <a:extLst>
              <a:ext uri="{FF2B5EF4-FFF2-40B4-BE49-F238E27FC236}">
                <a16:creationId xmlns:a16="http://schemas.microsoft.com/office/drawing/2014/main" id="{73003306-4C02-44E9-9CDB-021CB08B3230}"/>
              </a:ext>
            </a:extLst>
          </p:cNvPr>
          <p:cNvPicPr>
            <a:picLocks noChangeAspect="1"/>
          </p:cNvPicPr>
          <p:nvPr/>
        </p:nvPicPr>
        <p:blipFill rotWithShape="1">
          <a:blip r:embed="rId3"/>
          <a:srcRect l="13818" b="9091"/>
          <a:stretch/>
        </p:blipFill>
        <p:spPr>
          <a:xfrm>
            <a:off x="3523488" y="0"/>
            <a:ext cx="8668512" cy="6857990"/>
          </a:xfrm>
          <a:prstGeom prst="rect">
            <a:avLst/>
          </a:prstGeom>
        </p:spPr>
      </p:pic>
      <p:sp>
        <p:nvSpPr>
          <p:cNvPr id="17" name="Rectangle 1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72BEDC8-96E6-4154-9AF5-99EE9910071C}"/>
              </a:ext>
            </a:extLst>
          </p:cNvPr>
          <p:cNvSpPr txBox="1"/>
          <p:nvPr/>
        </p:nvSpPr>
        <p:spPr>
          <a:xfrm>
            <a:off x="497740" y="2756252"/>
            <a:ext cx="4023360" cy="1319080"/>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b="1" dirty="0">
                <a:latin typeface="+mj-lt"/>
                <a:ea typeface="+mj-ea"/>
                <a:cs typeface="+mj-cs"/>
              </a:rPr>
              <a:t>Question of the Session</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25ACB71-6BE2-4BBC-ADF1-05B3D872F4BA}"/>
              </a:ext>
            </a:extLst>
          </p:cNvPr>
          <p:cNvSpPr txBox="1"/>
          <p:nvPr/>
        </p:nvSpPr>
        <p:spPr>
          <a:xfrm>
            <a:off x="567559" y="4939862"/>
            <a:ext cx="5213131" cy="1446550"/>
          </a:xfrm>
          <a:prstGeom prst="rect">
            <a:avLst/>
          </a:prstGeom>
          <a:noFill/>
        </p:spPr>
        <p:txBody>
          <a:bodyPr wrap="square" rtlCol="0">
            <a:spAutoFit/>
          </a:bodyPr>
          <a:lstStyle/>
          <a:p>
            <a:r>
              <a:rPr lang="en-US" sz="4400" dirty="0"/>
              <a:t>Answer to win a </a:t>
            </a:r>
            <a:r>
              <a:rPr lang="en-US" sz="4400" b="1" dirty="0">
                <a:solidFill>
                  <a:srgbClr val="8C52FF"/>
                </a:solidFill>
              </a:rPr>
              <a:t>my529 Prize Pack</a:t>
            </a:r>
            <a:r>
              <a:rPr lang="en-US" sz="4400" dirty="0"/>
              <a:t>!</a:t>
            </a:r>
          </a:p>
        </p:txBody>
      </p:sp>
    </p:spTree>
    <p:extLst>
      <p:ext uri="{BB962C8B-B14F-4D97-AF65-F5344CB8AC3E}">
        <p14:creationId xmlns:p14="http://schemas.microsoft.com/office/powerpoint/2010/main" val="386205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2375"/>
          </a:xfrm>
        </p:spPr>
        <p:txBody>
          <a:bodyPr/>
          <a:lstStyle/>
          <a:p>
            <a:r>
              <a:rPr lang="en-US" dirty="0">
                <a:solidFill>
                  <a:schemeClr val="accent1">
                    <a:lumMod val="75000"/>
                  </a:schemeClr>
                </a:solidFill>
              </a:rPr>
              <a:t>Where do my </a:t>
            </a:r>
            <a:r>
              <a:rPr lang="en-US" sz="4000" dirty="0">
                <a:solidFill>
                  <a:schemeClr val="accent1">
                    <a:lumMod val="75000"/>
                  </a:schemeClr>
                </a:solidFill>
              </a:rPr>
              <a:t>Federal</a:t>
            </a:r>
            <a:r>
              <a:rPr lang="en-US" dirty="0">
                <a:solidFill>
                  <a:schemeClr val="accent1">
                    <a:lumMod val="75000"/>
                  </a:schemeClr>
                </a:solidFill>
              </a:rPr>
              <a:t> income taxes go?</a:t>
            </a:r>
          </a:p>
        </p:txBody>
      </p:sp>
      <p:sp>
        <p:nvSpPr>
          <p:cNvPr id="11" name="Rectangle 10">
            <a:extLst>
              <a:ext uri="{FF2B5EF4-FFF2-40B4-BE49-F238E27FC236}">
                <a16:creationId xmlns:a16="http://schemas.microsoft.com/office/drawing/2014/main" id="{AAA89B8A-D618-491D-B1C3-E29EE681F480}"/>
              </a:ext>
            </a:extLst>
          </p:cNvPr>
          <p:cNvSpPr/>
          <p:nvPr/>
        </p:nvSpPr>
        <p:spPr>
          <a:xfrm>
            <a:off x="1524000" y="6172200"/>
            <a:ext cx="91440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8A76948-9B3D-4C13-B867-88A197E1D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371" y="6172200"/>
            <a:ext cx="2136664" cy="790238"/>
          </a:xfrm>
          <a:prstGeom prst="rect">
            <a:avLst/>
          </a:prstGeom>
        </p:spPr>
      </p:pic>
      <p:pic>
        <p:nvPicPr>
          <p:cNvPr id="8" name="Content Placeholder 7" descr="A close up of text on a white background&#10;&#10;Description automatically generated">
            <a:extLst>
              <a:ext uri="{FF2B5EF4-FFF2-40B4-BE49-F238E27FC236}">
                <a16:creationId xmlns:a16="http://schemas.microsoft.com/office/drawing/2014/main" id="{27870F1B-67AE-40AE-9414-A1120578F4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0123" y="1242646"/>
            <a:ext cx="5802923" cy="493431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Why file my income taxes?</a:t>
            </a:r>
          </a:p>
        </p:txBody>
      </p:sp>
      <p:sp>
        <p:nvSpPr>
          <p:cNvPr id="11" name="Rectangle 10">
            <a:extLst>
              <a:ext uri="{FF2B5EF4-FFF2-40B4-BE49-F238E27FC236}">
                <a16:creationId xmlns:a16="http://schemas.microsoft.com/office/drawing/2014/main" id="{AAA89B8A-D618-491D-B1C3-E29EE681F480}"/>
              </a:ext>
            </a:extLst>
          </p:cNvPr>
          <p:cNvSpPr/>
          <p:nvPr/>
        </p:nvSpPr>
        <p:spPr>
          <a:xfrm>
            <a:off x="1524000" y="6172200"/>
            <a:ext cx="91440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6AD3CAC-D732-4118-8BDC-8189A9B8561E}"/>
              </a:ext>
            </a:extLst>
          </p:cNvPr>
          <p:cNvSpPr>
            <a:spLocks noGrp="1"/>
          </p:cNvSpPr>
          <p:nvPr>
            <p:ph idx="1"/>
          </p:nvPr>
        </p:nvSpPr>
        <p:spPr/>
        <p:txBody>
          <a:bodyPr/>
          <a:lstStyle/>
          <a:p>
            <a:r>
              <a:rPr lang="en-US" dirty="0"/>
              <a:t>It’s the law</a:t>
            </a:r>
          </a:p>
          <a:p>
            <a:r>
              <a:rPr lang="en-US" dirty="0"/>
              <a:t>There’s no time limit to collect taxes</a:t>
            </a:r>
          </a:p>
          <a:p>
            <a:r>
              <a:rPr lang="en-US" dirty="0"/>
              <a:t>To receive your refund if you qualify</a:t>
            </a:r>
          </a:p>
          <a:p>
            <a:r>
              <a:rPr lang="en-US" dirty="0"/>
              <a:t>To protect your social security benefits</a:t>
            </a:r>
          </a:p>
          <a:p>
            <a:r>
              <a:rPr lang="en-US" dirty="0"/>
              <a:t>To receive your economic impact payment if you qualify (we’ll discuss more in a minute)</a:t>
            </a:r>
          </a:p>
        </p:txBody>
      </p:sp>
      <p:pic>
        <p:nvPicPr>
          <p:cNvPr id="14" name="Picture 13">
            <a:extLst>
              <a:ext uri="{FF2B5EF4-FFF2-40B4-BE49-F238E27FC236}">
                <a16:creationId xmlns:a16="http://schemas.microsoft.com/office/drawing/2014/main" id="{38A76948-9B3D-4C13-B867-88A197E1D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371" y="6172200"/>
            <a:ext cx="2136664" cy="7902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What do I need to understand about paid preparers?</a:t>
            </a:r>
          </a:p>
        </p:txBody>
      </p:sp>
      <p:sp>
        <p:nvSpPr>
          <p:cNvPr id="11" name="Rectangle 10">
            <a:extLst>
              <a:ext uri="{FF2B5EF4-FFF2-40B4-BE49-F238E27FC236}">
                <a16:creationId xmlns:a16="http://schemas.microsoft.com/office/drawing/2014/main" id="{AAA89B8A-D618-491D-B1C3-E29EE681F480}"/>
              </a:ext>
            </a:extLst>
          </p:cNvPr>
          <p:cNvSpPr/>
          <p:nvPr/>
        </p:nvSpPr>
        <p:spPr>
          <a:xfrm>
            <a:off x="1524000" y="6172200"/>
            <a:ext cx="91440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6AD3CAC-D732-4118-8BDC-8189A9B8561E}"/>
              </a:ext>
            </a:extLst>
          </p:cNvPr>
          <p:cNvSpPr>
            <a:spLocks noGrp="1"/>
          </p:cNvSpPr>
          <p:nvPr>
            <p:ph idx="1"/>
          </p:nvPr>
        </p:nvSpPr>
        <p:spPr/>
        <p:txBody>
          <a:bodyPr/>
          <a:lstStyle/>
          <a:p>
            <a:r>
              <a:rPr lang="en-US" b="1" dirty="0"/>
              <a:t>What kind of tax preparer do I need?</a:t>
            </a:r>
          </a:p>
          <a:p>
            <a:endParaRPr lang="en-US" b="1" dirty="0"/>
          </a:p>
          <a:p>
            <a:r>
              <a:rPr lang="en-US" dirty="0"/>
              <a:t>Anyone can be a paid tax return preparer as long as they have an IRS Preparer Tax Identification Number (PTIN). However, tax return preparers have differing levels of skills, education and expertise.</a:t>
            </a:r>
          </a:p>
          <a:p>
            <a:endParaRPr lang="en-US" dirty="0"/>
          </a:p>
          <a:p>
            <a:r>
              <a:rPr lang="en-US" dirty="0"/>
              <a:t>Directory of Federal Tax Return Preparers:</a:t>
            </a:r>
          </a:p>
          <a:p>
            <a:pPr lvl="1"/>
            <a:r>
              <a:rPr lang="en-US" dirty="0"/>
              <a:t>https://irs.treasury.gov/rpo/rpo.jsf</a:t>
            </a:r>
          </a:p>
          <a:p>
            <a:pPr marL="0" indent="0">
              <a:buNone/>
            </a:pPr>
            <a:endParaRPr lang="en-US" dirty="0"/>
          </a:p>
        </p:txBody>
      </p:sp>
      <p:pic>
        <p:nvPicPr>
          <p:cNvPr id="14" name="Picture 13">
            <a:extLst>
              <a:ext uri="{FF2B5EF4-FFF2-40B4-BE49-F238E27FC236}">
                <a16:creationId xmlns:a16="http://schemas.microsoft.com/office/drawing/2014/main" id="{38A76948-9B3D-4C13-B867-88A197E1D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371" y="6172200"/>
            <a:ext cx="2136664" cy="7902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75000"/>
                  </a:schemeClr>
                </a:solidFill>
              </a:rPr>
              <a:t>How can I check a tax preparer's credentials?</a:t>
            </a:r>
            <a:br>
              <a:rPr lang="en-US" b="1" dirty="0">
                <a:solidFill>
                  <a:schemeClr val="accent1">
                    <a:lumMod val="75000"/>
                  </a:schemeClr>
                </a:solidFill>
              </a:rPr>
            </a:br>
            <a:endParaRPr lang="en-US" dirty="0">
              <a:solidFill>
                <a:schemeClr val="accent1">
                  <a:lumMod val="75000"/>
                </a:schemeClr>
              </a:solidFill>
            </a:endParaRPr>
          </a:p>
        </p:txBody>
      </p:sp>
      <p:sp>
        <p:nvSpPr>
          <p:cNvPr id="11" name="Rectangle 10">
            <a:extLst>
              <a:ext uri="{FF2B5EF4-FFF2-40B4-BE49-F238E27FC236}">
                <a16:creationId xmlns:a16="http://schemas.microsoft.com/office/drawing/2014/main" id="{AAA89B8A-D618-491D-B1C3-E29EE681F480}"/>
              </a:ext>
            </a:extLst>
          </p:cNvPr>
          <p:cNvSpPr/>
          <p:nvPr/>
        </p:nvSpPr>
        <p:spPr>
          <a:xfrm>
            <a:off x="1524000" y="6172200"/>
            <a:ext cx="91440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6AD3CAC-D732-4118-8BDC-8189A9B8561E}"/>
              </a:ext>
            </a:extLst>
          </p:cNvPr>
          <p:cNvSpPr>
            <a:spLocks noGrp="1"/>
          </p:cNvSpPr>
          <p:nvPr>
            <p:ph idx="1"/>
          </p:nvPr>
        </p:nvSpPr>
        <p:spPr/>
        <p:txBody>
          <a:bodyPr/>
          <a:lstStyle/>
          <a:p>
            <a:pPr marL="0" indent="0">
              <a:buNone/>
            </a:pPr>
            <a:endParaRPr lang="en-US" dirty="0"/>
          </a:p>
          <a:p>
            <a:endParaRPr lang="en-US" dirty="0"/>
          </a:p>
          <a:p>
            <a:endParaRPr lang="en-US" dirty="0"/>
          </a:p>
        </p:txBody>
      </p:sp>
      <p:pic>
        <p:nvPicPr>
          <p:cNvPr id="14" name="Picture 13">
            <a:extLst>
              <a:ext uri="{FF2B5EF4-FFF2-40B4-BE49-F238E27FC236}">
                <a16:creationId xmlns:a16="http://schemas.microsoft.com/office/drawing/2014/main" id="{38A76948-9B3D-4C13-B867-88A197E1D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371" y="6172200"/>
            <a:ext cx="2136664" cy="790238"/>
          </a:xfrm>
          <a:prstGeom prst="rect">
            <a:avLst/>
          </a:prstGeom>
        </p:spPr>
      </p:pic>
      <p:pic>
        <p:nvPicPr>
          <p:cNvPr id="30" name="Picture 29">
            <a:extLst>
              <a:ext uri="{FF2B5EF4-FFF2-40B4-BE49-F238E27FC236}">
                <a16:creationId xmlns:a16="http://schemas.microsoft.com/office/drawing/2014/main" id="{457B8E7E-43CA-4113-927E-67A77CBA28A4}"/>
              </a:ext>
            </a:extLst>
          </p:cNvPr>
          <p:cNvPicPr>
            <a:picLocks noChangeAspect="1"/>
          </p:cNvPicPr>
          <p:nvPr/>
        </p:nvPicPr>
        <p:blipFill>
          <a:blip r:embed="rId3"/>
          <a:stretch>
            <a:fillRect/>
          </a:stretch>
        </p:blipFill>
        <p:spPr>
          <a:xfrm>
            <a:off x="3290887" y="1144588"/>
            <a:ext cx="5610225" cy="48228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Department of Professional Licensing:</a:t>
            </a:r>
          </a:p>
        </p:txBody>
      </p:sp>
      <p:sp>
        <p:nvSpPr>
          <p:cNvPr id="11" name="Rectangle 10">
            <a:extLst>
              <a:ext uri="{FF2B5EF4-FFF2-40B4-BE49-F238E27FC236}">
                <a16:creationId xmlns:a16="http://schemas.microsoft.com/office/drawing/2014/main" id="{AAA89B8A-D618-491D-B1C3-E29EE681F480}"/>
              </a:ext>
            </a:extLst>
          </p:cNvPr>
          <p:cNvSpPr/>
          <p:nvPr/>
        </p:nvSpPr>
        <p:spPr>
          <a:xfrm>
            <a:off x="1524000" y="6172200"/>
            <a:ext cx="91440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6AD3CAC-D732-4118-8BDC-8189A9B8561E}"/>
              </a:ext>
            </a:extLst>
          </p:cNvPr>
          <p:cNvSpPr>
            <a:spLocks noGrp="1"/>
          </p:cNvSpPr>
          <p:nvPr>
            <p:ph idx="1"/>
          </p:nvPr>
        </p:nvSpPr>
        <p:spPr>
          <a:xfrm>
            <a:off x="838200" y="1690687"/>
            <a:ext cx="10515600" cy="4486275"/>
          </a:xfrm>
        </p:spPr>
        <p:txBody>
          <a:bodyPr>
            <a:normAutofit fontScale="55000" lnSpcReduction="20000"/>
          </a:bodyPr>
          <a:lstStyle/>
          <a:p>
            <a:r>
              <a:rPr lang="en-US" sz="5100" dirty="0">
                <a:solidFill>
                  <a:schemeClr val="tx2">
                    <a:lumMod val="75000"/>
                  </a:schemeClr>
                </a:solidFill>
              </a:rPr>
              <a:t>Look up a license:  https://</a:t>
            </a:r>
            <a:r>
              <a:rPr lang="en-US" sz="5100" dirty="0" err="1">
                <a:solidFill>
                  <a:schemeClr val="tx2">
                    <a:lumMod val="75000"/>
                  </a:schemeClr>
                </a:solidFill>
              </a:rPr>
              <a:t>secure.utah.gov</a:t>
            </a:r>
            <a:r>
              <a:rPr lang="en-US" sz="5100" dirty="0">
                <a:solidFill>
                  <a:schemeClr val="tx2">
                    <a:lumMod val="75000"/>
                  </a:schemeClr>
                </a:solidFill>
              </a:rPr>
              <a:t>/</a:t>
            </a:r>
            <a:r>
              <a:rPr lang="en-US" sz="5100" dirty="0" err="1">
                <a:solidFill>
                  <a:schemeClr val="tx2">
                    <a:lumMod val="75000"/>
                  </a:schemeClr>
                </a:solidFill>
              </a:rPr>
              <a:t>llv</a:t>
            </a:r>
            <a:r>
              <a:rPr lang="en-US" sz="5100" dirty="0">
                <a:solidFill>
                  <a:schemeClr val="tx2">
                    <a:lumMod val="75000"/>
                  </a:schemeClr>
                </a:solidFill>
              </a:rPr>
              <a:t>/search/</a:t>
            </a:r>
            <a:r>
              <a:rPr lang="en-US" sz="5100" dirty="0" err="1">
                <a:solidFill>
                  <a:schemeClr val="tx2">
                    <a:lumMod val="75000"/>
                  </a:schemeClr>
                </a:solidFill>
              </a:rPr>
              <a:t>index.html</a:t>
            </a:r>
            <a:endParaRPr lang="en-US" sz="5100" dirty="0">
              <a:solidFill>
                <a:schemeClr val="tx2">
                  <a:lumMod val="75000"/>
                </a:schemeClr>
              </a:solidFill>
            </a:endParaRPr>
          </a:p>
          <a:p>
            <a:br>
              <a:rPr lang="en-US" sz="4000" b="1" dirty="0"/>
            </a:br>
            <a:r>
              <a:rPr lang="en-US" sz="4000" b="1" dirty="0"/>
              <a:t>Utah Division of Occupational and Professional Licensing</a:t>
            </a:r>
          </a:p>
          <a:p>
            <a:r>
              <a:rPr lang="en-US" dirty="0"/>
              <a:t>Licensee Lookup &amp; Verification System</a:t>
            </a:r>
          </a:p>
          <a:p>
            <a:r>
              <a:rPr lang="en-US" dirty="0"/>
              <a:t>Information Current as of 07/16/2020</a:t>
            </a:r>
          </a:p>
          <a:p>
            <a:r>
              <a:rPr lang="en-US" sz="4000" dirty="0"/>
              <a:t>Search by:</a:t>
            </a:r>
          </a:p>
          <a:p>
            <a:r>
              <a:rPr lang="en-US" dirty="0">
                <a:hlinkClick r:id="rId2"/>
              </a:rPr>
              <a:t>Name and Profession</a:t>
            </a:r>
            <a:endParaRPr lang="en-US" sz="4000" dirty="0"/>
          </a:p>
          <a:p>
            <a:r>
              <a:rPr lang="en-US" dirty="0">
                <a:hlinkClick r:id="rId2"/>
              </a:rPr>
              <a:t>License Number</a:t>
            </a:r>
            <a:endParaRPr lang="en-US" sz="4000" dirty="0"/>
          </a:p>
          <a:p>
            <a:r>
              <a:rPr lang="en-US" sz="4000" dirty="0"/>
              <a:t>Name Search:</a:t>
            </a:r>
          </a:p>
          <a:p>
            <a:r>
              <a:rPr lang="en-US" sz="4000" dirty="0"/>
              <a:t>Search results BEGINNING with "name" (Examples: "Mary Smith" or "M Smith" or "Smith")</a:t>
            </a:r>
          </a:p>
          <a:p>
            <a:r>
              <a:rPr lang="en-US" sz="4000" dirty="0"/>
              <a:t>Search results CONTAINING "name" (wild card search)</a:t>
            </a:r>
          </a:p>
          <a:p>
            <a:r>
              <a:rPr lang="en-US" dirty="0"/>
              <a:t>Narrow my search by profession:</a:t>
            </a:r>
          </a:p>
          <a:p>
            <a:r>
              <a:rPr lang="en-US" sz="4000" dirty="0"/>
              <a:t> ACCOUNTANCY</a:t>
            </a:r>
          </a:p>
          <a:p>
            <a:pPr marL="0" indent="0">
              <a:buNone/>
            </a:pPr>
            <a:endParaRPr lang="en-US" sz="4000" dirty="0">
              <a:solidFill>
                <a:schemeClr val="tx2">
                  <a:lumMod val="75000"/>
                </a:schemeClr>
              </a:solidFill>
            </a:endParaRPr>
          </a:p>
          <a:p>
            <a:pPr marL="0" indent="0">
              <a:buNone/>
            </a:pPr>
            <a:endParaRPr lang="en-US" sz="4000" dirty="0">
              <a:solidFill>
                <a:schemeClr val="tx2">
                  <a:lumMod val="75000"/>
                </a:schemeClr>
              </a:solidFill>
            </a:endParaRPr>
          </a:p>
        </p:txBody>
      </p:sp>
      <p:pic>
        <p:nvPicPr>
          <p:cNvPr id="14" name="Picture 13">
            <a:extLst>
              <a:ext uri="{FF2B5EF4-FFF2-40B4-BE49-F238E27FC236}">
                <a16:creationId xmlns:a16="http://schemas.microsoft.com/office/drawing/2014/main" id="{38A76948-9B3D-4C13-B867-88A197E1D6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2371" y="6172200"/>
            <a:ext cx="2136664" cy="7902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2020 Economic Impact Payment</a:t>
            </a:r>
          </a:p>
        </p:txBody>
      </p:sp>
      <p:sp>
        <p:nvSpPr>
          <p:cNvPr id="11" name="Rectangle 10">
            <a:extLst>
              <a:ext uri="{FF2B5EF4-FFF2-40B4-BE49-F238E27FC236}">
                <a16:creationId xmlns:a16="http://schemas.microsoft.com/office/drawing/2014/main" id="{AAA89B8A-D618-491D-B1C3-E29EE681F480}"/>
              </a:ext>
            </a:extLst>
          </p:cNvPr>
          <p:cNvSpPr/>
          <p:nvPr/>
        </p:nvSpPr>
        <p:spPr>
          <a:xfrm>
            <a:off x="1524000" y="6172200"/>
            <a:ext cx="91440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6AD3CAC-D732-4118-8BDC-8189A9B8561E}"/>
              </a:ext>
            </a:extLst>
          </p:cNvPr>
          <p:cNvSpPr>
            <a:spLocks noGrp="1"/>
          </p:cNvSpPr>
          <p:nvPr>
            <p:ph idx="1"/>
          </p:nvPr>
        </p:nvSpPr>
        <p:spPr/>
        <p:txBody>
          <a:bodyPr>
            <a:normAutofit/>
          </a:bodyPr>
          <a:lstStyle/>
          <a:p>
            <a:r>
              <a:rPr lang="en-US" dirty="0"/>
              <a:t>Who is eligible?</a:t>
            </a:r>
          </a:p>
          <a:p>
            <a:r>
              <a:rPr lang="en-US" dirty="0"/>
              <a:t>How much will I receive?</a:t>
            </a:r>
          </a:p>
          <a:p>
            <a:r>
              <a:rPr lang="en-US" dirty="0"/>
              <a:t>What if I haven’t received my payment?</a:t>
            </a:r>
          </a:p>
          <a:p>
            <a:r>
              <a:rPr lang="en-US" b="1" dirty="0"/>
              <a:t>Provide Direct Deposit Information</a:t>
            </a:r>
          </a:p>
          <a:p>
            <a:r>
              <a:rPr lang="en-US" dirty="0"/>
              <a:t>Use "Get My Payment" to enter your bank account information to get your payment through direct deposit.</a:t>
            </a:r>
          </a:p>
          <a:p>
            <a:pPr lvl="1"/>
            <a:r>
              <a:rPr lang="en-US" dirty="0"/>
              <a:t>https://sa.www4.irs.gov/</a:t>
            </a:r>
            <a:r>
              <a:rPr lang="en-US" dirty="0" err="1"/>
              <a:t>irfof-wmsp</a:t>
            </a:r>
            <a:r>
              <a:rPr lang="en-US" dirty="0"/>
              <a:t>/notice</a:t>
            </a:r>
          </a:p>
          <a:p>
            <a:endParaRPr lang="en-US" dirty="0"/>
          </a:p>
        </p:txBody>
      </p:sp>
      <p:pic>
        <p:nvPicPr>
          <p:cNvPr id="14" name="Picture 13">
            <a:extLst>
              <a:ext uri="{FF2B5EF4-FFF2-40B4-BE49-F238E27FC236}">
                <a16:creationId xmlns:a16="http://schemas.microsoft.com/office/drawing/2014/main" id="{38A76948-9B3D-4C13-B867-88A197E1D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371" y="6172200"/>
            <a:ext cx="2136664" cy="7902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A89B8A-D618-491D-B1C3-E29EE681F480}"/>
              </a:ext>
            </a:extLst>
          </p:cNvPr>
          <p:cNvSpPr/>
          <p:nvPr/>
        </p:nvSpPr>
        <p:spPr>
          <a:xfrm>
            <a:off x="1524000" y="6172200"/>
            <a:ext cx="91440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8A76948-9B3D-4C13-B867-88A197E1D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371" y="6172200"/>
            <a:ext cx="2136664" cy="790238"/>
          </a:xfrm>
          <a:prstGeom prst="rect">
            <a:avLst/>
          </a:prstGeom>
        </p:spPr>
      </p:pic>
      <p:sp>
        <p:nvSpPr>
          <p:cNvPr id="4" name="AutoShape 2" descr="Click Date of Birth icon button to select date from calendar">
            <a:extLst>
              <a:ext uri="{FF2B5EF4-FFF2-40B4-BE49-F238E27FC236}">
                <a16:creationId xmlns:a16="http://schemas.microsoft.com/office/drawing/2014/main" id="{22AB993F-11D0-A742-A3C6-13C01095B44B}"/>
              </a:ext>
            </a:extLst>
          </p:cNvPr>
          <p:cNvSpPr>
            <a:spLocks noChangeAspect="1" noChangeArrowheads="1"/>
          </p:cNvSpPr>
          <p:nvPr/>
        </p:nvSpPr>
        <p:spPr bwMode="auto">
          <a:xfrm>
            <a:off x="127000" y="273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5">
            <a:extLst>
              <a:ext uri="{FF2B5EF4-FFF2-40B4-BE49-F238E27FC236}">
                <a16:creationId xmlns:a16="http://schemas.microsoft.com/office/drawing/2014/main" id="{8919ED41-183A-7C45-9C50-2BC46DDE4DD6}"/>
              </a:ext>
            </a:extLst>
          </p:cNvPr>
          <p:cNvSpPr>
            <a:spLocks noChangeArrowheads="1"/>
          </p:cNvSpPr>
          <p:nvPr/>
        </p:nvSpPr>
        <p:spPr bwMode="auto">
          <a:xfrm>
            <a:off x="127000" y="286859"/>
            <a:ext cx="11912600" cy="61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100" b="1" i="0" u="none" strike="noStrike" cap="none" normalizeH="0" baseline="0" dirty="0">
              <a:ln>
                <a:noFill/>
              </a:ln>
              <a:solidFill>
                <a:schemeClr val="tx1"/>
              </a:solidFill>
              <a:effectLst/>
              <a:latin typeface="inherit"/>
            </a:endParaRPr>
          </a:p>
        </p:txBody>
      </p:sp>
      <p:sp>
        <p:nvSpPr>
          <p:cNvPr id="22" name="AutoShape 16" descr="Click Date of Birth icon button to select date from calendar">
            <a:extLst>
              <a:ext uri="{FF2B5EF4-FFF2-40B4-BE49-F238E27FC236}">
                <a16:creationId xmlns:a16="http://schemas.microsoft.com/office/drawing/2014/main" id="{1D482FBA-4D12-AC4F-A9C6-D933661B518C}"/>
              </a:ext>
            </a:extLst>
          </p:cNvPr>
          <p:cNvSpPr>
            <a:spLocks noChangeAspect="1" noChangeArrowheads="1"/>
          </p:cNvSpPr>
          <p:nvPr/>
        </p:nvSpPr>
        <p:spPr bwMode="auto">
          <a:xfrm>
            <a:off x="254001" y="519135"/>
            <a:ext cx="918816" cy="7862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17">
            <a:extLst>
              <a:ext uri="{FF2B5EF4-FFF2-40B4-BE49-F238E27FC236}">
                <a16:creationId xmlns:a16="http://schemas.microsoft.com/office/drawing/2014/main" id="{719F4500-4B7C-1E4B-AACA-B7DD2411764B}"/>
              </a:ext>
            </a:extLst>
          </p:cNvPr>
          <p:cNvSpPr>
            <a:spLocks noChangeArrowheads="1"/>
          </p:cNvSpPr>
          <p:nvPr/>
        </p:nvSpPr>
        <p:spPr bwMode="auto">
          <a:xfrm>
            <a:off x="279400" y="-22003"/>
            <a:ext cx="11912600" cy="84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AutoShape 18" descr="Click Date of Birth icon button to select date from calendar">
            <a:extLst>
              <a:ext uri="{FF2B5EF4-FFF2-40B4-BE49-F238E27FC236}">
                <a16:creationId xmlns:a16="http://schemas.microsoft.com/office/drawing/2014/main" id="{2D6F5A2D-37FA-E143-8FB2-CA355BB9CB0F}"/>
              </a:ext>
            </a:extLst>
          </p:cNvPr>
          <p:cNvSpPr>
            <a:spLocks noChangeAspect="1" noChangeArrowheads="1"/>
          </p:cNvSpPr>
          <p:nvPr/>
        </p:nvSpPr>
        <p:spPr bwMode="auto">
          <a:xfrm>
            <a:off x="279399" y="-36167"/>
            <a:ext cx="766417" cy="7664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B29C44C3-D73D-1242-800D-62C493631509}"/>
              </a:ext>
            </a:extLst>
          </p:cNvPr>
          <p:cNvSpPr/>
          <p:nvPr/>
        </p:nvSpPr>
        <p:spPr>
          <a:xfrm>
            <a:off x="584199" y="1413064"/>
            <a:ext cx="10855739" cy="4585871"/>
          </a:xfrm>
          <a:prstGeom prst="rect">
            <a:avLst/>
          </a:prstGeom>
        </p:spPr>
        <p:txBody>
          <a:bodyPr wrap="square">
            <a:spAutoFit/>
          </a:bodyPr>
          <a:lstStyle/>
          <a:p>
            <a:pPr lvl="0" eaLnBrk="0" fontAlgn="base" hangingPunct="0">
              <a:spcBef>
                <a:spcPct val="0"/>
              </a:spcBef>
              <a:spcAft>
                <a:spcPct val="0"/>
              </a:spcAft>
            </a:pPr>
            <a:r>
              <a:rPr lang="en-US" altLang="en-US" sz="2100" b="1" dirty="0">
                <a:latin typeface="inherit"/>
              </a:rPr>
              <a:t>Get My Payment</a:t>
            </a:r>
          </a:p>
          <a:p>
            <a:pPr lvl="0" eaLnBrk="0" fontAlgn="base" hangingPunct="0">
              <a:spcBef>
                <a:spcPct val="0"/>
              </a:spcBef>
              <a:spcAft>
                <a:spcPct val="0"/>
              </a:spcAft>
            </a:pPr>
            <a:r>
              <a:rPr lang="en-US" altLang="en-US" sz="800" dirty="0"/>
              <a:t>If you need additional help, please visit our</a:t>
            </a:r>
            <a:r>
              <a:rPr lang="en-US" altLang="en-US" dirty="0">
                <a:latin typeface="Arial" panose="020B0604020202020204" pitchFamily="34" charset="0"/>
              </a:rPr>
              <a:t> </a:t>
            </a:r>
            <a:r>
              <a:rPr lang="en-US" altLang="en-US" u="sng" dirty="0">
                <a:solidFill>
                  <a:srgbClr val="0073AF"/>
                </a:solidFill>
                <a:latin typeface="Arial" panose="020B0604020202020204" pitchFamily="34" charset="0"/>
                <a:hlinkClick r:id="rId3"/>
              </a:rPr>
              <a:t>Frequently Asked Questions</a:t>
            </a:r>
            <a:r>
              <a:rPr lang="en-US" altLang="en-US" dirty="0">
                <a:latin typeface="Arial" panose="020B0604020202020204" pitchFamily="34" charset="0"/>
              </a:rPr>
              <a:t> page.</a:t>
            </a:r>
          </a:p>
          <a:p>
            <a:pPr lvl="0" eaLnBrk="0" fontAlgn="base" hangingPunct="0">
              <a:spcBef>
                <a:spcPct val="0"/>
              </a:spcBef>
              <a:spcAft>
                <a:spcPct val="0"/>
              </a:spcAft>
            </a:pPr>
            <a:r>
              <a:rPr lang="en-US" altLang="en-US" dirty="0">
                <a:latin typeface="Arial" panose="020B0604020202020204" pitchFamily="34" charset="0"/>
              </a:rPr>
              <a:t>All fields marked with an </a:t>
            </a:r>
            <a:r>
              <a:rPr lang="en-US" altLang="en-US" dirty="0">
                <a:solidFill>
                  <a:srgbClr val="CD2026"/>
                </a:solidFill>
                <a:latin typeface="Arial" panose="020B0604020202020204" pitchFamily="34" charset="0"/>
              </a:rPr>
              <a:t>*</a:t>
            </a:r>
            <a:r>
              <a:rPr lang="en-US" altLang="en-US" dirty="0">
                <a:latin typeface="Arial" panose="020B0604020202020204" pitchFamily="34" charset="0"/>
              </a:rPr>
              <a:t> (asterisk) are required.</a:t>
            </a:r>
          </a:p>
          <a:p>
            <a:pPr lvl="0" eaLnBrk="0" fontAlgn="base" hangingPunct="0">
              <a:spcBef>
                <a:spcPct val="0"/>
              </a:spcBef>
              <a:spcAft>
                <a:spcPct val="0"/>
              </a:spcAft>
            </a:pPr>
            <a:endParaRPr lang="en-US" altLang="en-US" dirty="0">
              <a:latin typeface="Arial" panose="020B0604020202020204" pitchFamily="34" charset="0"/>
            </a:endParaRPr>
          </a:p>
          <a:p>
            <a:pPr lvl="0" eaLnBrk="0" fontAlgn="base" hangingPunct="0">
              <a:spcBef>
                <a:spcPct val="0"/>
              </a:spcBef>
              <a:spcAft>
                <a:spcPct val="0"/>
              </a:spcAft>
            </a:pPr>
            <a:r>
              <a:rPr lang="en-US" altLang="en-US" b="1" dirty="0">
                <a:latin typeface="Arial" panose="020B0604020202020204" pitchFamily="34" charset="0"/>
              </a:rPr>
              <a:t>Social Security Number (SSN) or Individual Tax ID Number (ITIN) *</a:t>
            </a:r>
          </a:p>
          <a:p>
            <a:pPr lvl="0" eaLnBrk="0" fontAlgn="base" hangingPunct="0">
              <a:spcBef>
                <a:spcPct val="0"/>
              </a:spcBef>
              <a:spcAft>
                <a:spcPct val="0"/>
              </a:spcAft>
            </a:pPr>
            <a:endParaRPr lang="en-US" altLang="en-US" b="1" dirty="0">
              <a:latin typeface="Arial" panose="020B0604020202020204" pitchFamily="34" charset="0"/>
            </a:endParaRPr>
          </a:p>
          <a:p>
            <a:pPr lvl="0" eaLnBrk="0" fontAlgn="base" hangingPunct="0">
              <a:spcBef>
                <a:spcPct val="0"/>
              </a:spcBef>
              <a:spcAft>
                <a:spcPct val="0"/>
              </a:spcAft>
            </a:pPr>
            <a:endParaRPr lang="en-US" altLang="en-US" dirty="0">
              <a:latin typeface="Arial" panose="020B0604020202020204" pitchFamily="34" charset="0"/>
            </a:endParaRPr>
          </a:p>
          <a:p>
            <a:pPr lvl="0" eaLnBrk="0" fontAlgn="base" hangingPunct="0">
              <a:spcBef>
                <a:spcPct val="0"/>
              </a:spcBef>
              <a:spcAft>
                <a:spcPct val="0"/>
              </a:spcAft>
            </a:pPr>
            <a:r>
              <a:rPr lang="en-US" altLang="en-US" b="1" dirty="0">
                <a:latin typeface="Arial" panose="020B0604020202020204" pitchFamily="34" charset="0"/>
              </a:rPr>
              <a:t>Date of Birth *</a:t>
            </a:r>
            <a:r>
              <a:rPr lang="en-US" altLang="en-US" dirty="0">
                <a:latin typeface="Arial" panose="020B0604020202020204" pitchFamily="34" charset="0"/>
              </a:rPr>
              <a:t>MM/DD/YYYY</a:t>
            </a:r>
          </a:p>
          <a:p>
            <a:pPr lvl="0" eaLnBrk="0" fontAlgn="base" hangingPunct="0">
              <a:spcBef>
                <a:spcPct val="0"/>
              </a:spcBef>
              <a:spcAft>
                <a:spcPct val="0"/>
              </a:spcAft>
            </a:pPr>
            <a:endParaRPr lang="en-US" altLang="en-US" dirty="0">
              <a:latin typeface="Arial" panose="020B0604020202020204" pitchFamily="34" charset="0"/>
            </a:endParaRPr>
          </a:p>
          <a:p>
            <a:pPr lvl="0" eaLnBrk="0" fontAlgn="base" hangingPunct="0">
              <a:spcBef>
                <a:spcPct val="0"/>
              </a:spcBef>
              <a:spcAft>
                <a:spcPct val="0"/>
              </a:spcAft>
            </a:pPr>
            <a:r>
              <a:rPr lang="en-US" altLang="en-US" dirty="0">
                <a:latin typeface="Arial" panose="020B0604020202020204" pitchFamily="34" charset="0"/>
              </a:rPr>
              <a:t>  </a:t>
            </a:r>
            <a:r>
              <a:rPr lang="en-US" altLang="en-US" sz="1900" dirty="0">
                <a:latin typeface="Arial" panose="020B0604020202020204" pitchFamily="34" charset="0"/>
              </a:rPr>
              <a:t>     </a:t>
            </a:r>
            <a:endParaRPr lang="en-US" altLang="en-US" dirty="0">
              <a:latin typeface="Arial" panose="020B0604020202020204" pitchFamily="34" charset="0"/>
            </a:endParaRPr>
          </a:p>
          <a:p>
            <a:pPr lvl="0" eaLnBrk="0" fontAlgn="base" hangingPunct="0">
              <a:spcBef>
                <a:spcPct val="0"/>
              </a:spcBef>
              <a:spcAft>
                <a:spcPct val="0"/>
              </a:spcAft>
            </a:pPr>
            <a:r>
              <a:rPr lang="en-US" altLang="en-US" b="1" dirty="0">
                <a:latin typeface="Arial" panose="020B0604020202020204" pitchFamily="34" charset="0"/>
              </a:rPr>
              <a:t>Street Address *</a:t>
            </a:r>
          </a:p>
          <a:p>
            <a:pPr lvl="0" eaLnBrk="0" fontAlgn="base" hangingPunct="0">
              <a:spcBef>
                <a:spcPct val="0"/>
              </a:spcBef>
              <a:spcAft>
                <a:spcPct val="0"/>
              </a:spcAft>
            </a:pPr>
            <a:endParaRPr lang="en-US" altLang="en-US" b="1" dirty="0">
              <a:latin typeface="Arial" panose="020B0604020202020204" pitchFamily="34" charset="0"/>
            </a:endParaRPr>
          </a:p>
          <a:p>
            <a:pPr lvl="0" eaLnBrk="0" fontAlgn="base" hangingPunct="0">
              <a:spcBef>
                <a:spcPct val="0"/>
              </a:spcBef>
              <a:spcAft>
                <a:spcPct val="0"/>
              </a:spcAft>
            </a:pPr>
            <a:endParaRPr lang="en-US" altLang="en-US" dirty="0">
              <a:latin typeface="Arial" panose="020B0604020202020204" pitchFamily="34" charset="0"/>
            </a:endParaRPr>
          </a:p>
          <a:p>
            <a:pPr lvl="0" eaLnBrk="0" fontAlgn="base" hangingPunct="0">
              <a:spcBef>
                <a:spcPct val="0"/>
              </a:spcBef>
              <a:spcAft>
                <a:spcPct val="0"/>
              </a:spcAft>
            </a:pPr>
            <a:r>
              <a:rPr lang="en-US" altLang="en-US" b="1" dirty="0">
                <a:latin typeface="Arial" panose="020B0604020202020204" pitchFamily="34" charset="0"/>
              </a:rPr>
              <a:t>ZIP or Postal Code (* Required except for countries without ZIP or postal codes)</a:t>
            </a:r>
            <a:endParaRPr lang="en-US" altLang="en-US" dirty="0">
              <a:latin typeface="Arial" panose="020B0604020202020204" pitchFamily="34" charset="0"/>
            </a:endParaRPr>
          </a:p>
          <a:p>
            <a:pPr lvl="0" eaLnBrk="0" fontAlgn="base" hangingPunct="0">
              <a:spcBef>
                <a:spcPct val="0"/>
              </a:spcBef>
              <a:spcAft>
                <a:spcPct val="0"/>
              </a:spcAft>
            </a:pPr>
            <a:br>
              <a:rPr lang="en-US" altLang="en-US" dirty="0">
                <a:latin typeface="Arial" panose="020B0604020202020204" pitchFamily="34" charset="0"/>
              </a:rPr>
            </a:br>
            <a:endParaRPr lang="en-US" altLang="en-US" dirty="0">
              <a:latin typeface="Arial" panose="020B0604020202020204" pitchFamily="34" charset="0"/>
            </a:endParaRPr>
          </a:p>
        </p:txBody>
      </p:sp>
      <p:sp>
        <p:nvSpPr>
          <p:cNvPr id="29" name="TextBox 28">
            <a:extLst>
              <a:ext uri="{FF2B5EF4-FFF2-40B4-BE49-F238E27FC236}">
                <a16:creationId xmlns:a16="http://schemas.microsoft.com/office/drawing/2014/main" id="{ABD233E6-AE49-E246-A1A0-9E553CD5C0B0}"/>
              </a:ext>
            </a:extLst>
          </p:cNvPr>
          <p:cNvSpPr txBox="1"/>
          <p:nvPr/>
        </p:nvSpPr>
        <p:spPr>
          <a:xfrm>
            <a:off x="1299817" y="427383"/>
            <a:ext cx="9474199" cy="461665"/>
          </a:xfrm>
          <a:prstGeom prst="rect">
            <a:avLst/>
          </a:prstGeom>
          <a:noFill/>
        </p:spPr>
        <p:txBody>
          <a:bodyPr wrap="square" rtlCol="0">
            <a:spAutoFit/>
          </a:bodyPr>
          <a:lstStyle/>
          <a:p>
            <a:r>
              <a:rPr lang="en-US" sz="2400" dirty="0"/>
              <a:t>https://sa.www4.irs.gov/</a:t>
            </a:r>
            <a:r>
              <a:rPr lang="en-US" sz="2400" dirty="0" err="1"/>
              <a:t>irfof-wmsp</a:t>
            </a:r>
            <a:r>
              <a:rPr lang="en-US" sz="2400" dirty="0"/>
              <a:t>/login</a:t>
            </a:r>
          </a:p>
        </p:txBody>
      </p:sp>
      <p:pic>
        <p:nvPicPr>
          <p:cNvPr id="31" name="Picture 30">
            <a:extLst>
              <a:ext uri="{FF2B5EF4-FFF2-40B4-BE49-F238E27FC236}">
                <a16:creationId xmlns:a16="http://schemas.microsoft.com/office/drawing/2014/main" id="{A2C127FB-9D5F-8C4C-8ED3-F3A7A0560C6D}"/>
              </a:ext>
            </a:extLst>
          </p:cNvPr>
          <p:cNvPicPr>
            <a:picLocks noChangeAspect="1"/>
          </p:cNvPicPr>
          <p:nvPr/>
        </p:nvPicPr>
        <p:blipFill>
          <a:blip r:embed="rId4"/>
          <a:stretch>
            <a:fillRect/>
          </a:stretch>
        </p:blipFill>
        <p:spPr>
          <a:xfrm>
            <a:off x="91107" y="158750"/>
            <a:ext cx="1143000" cy="1143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Where do my State income taxes go?</a:t>
            </a:r>
          </a:p>
        </p:txBody>
      </p:sp>
      <p:sp>
        <p:nvSpPr>
          <p:cNvPr id="11" name="Rectangle 10">
            <a:extLst>
              <a:ext uri="{FF2B5EF4-FFF2-40B4-BE49-F238E27FC236}">
                <a16:creationId xmlns:a16="http://schemas.microsoft.com/office/drawing/2014/main" id="{AAA89B8A-D618-491D-B1C3-E29EE681F480}"/>
              </a:ext>
            </a:extLst>
          </p:cNvPr>
          <p:cNvSpPr/>
          <p:nvPr/>
        </p:nvSpPr>
        <p:spPr>
          <a:xfrm>
            <a:off x="1524000" y="6172200"/>
            <a:ext cx="91440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67B70A8D-5604-CE43-AFD0-1F1D33A95588}"/>
              </a:ext>
            </a:extLst>
          </p:cNvPr>
          <p:cNvPicPr>
            <a:picLocks noGrp="1" noChangeAspect="1"/>
          </p:cNvPicPr>
          <p:nvPr>
            <p:ph idx="1"/>
          </p:nvPr>
        </p:nvPicPr>
        <p:blipFill>
          <a:blip r:embed="rId2"/>
          <a:stretch>
            <a:fillRect/>
          </a:stretch>
        </p:blipFill>
        <p:spPr>
          <a:xfrm>
            <a:off x="1060174" y="1814133"/>
            <a:ext cx="3101007" cy="2747928"/>
          </a:xfrm>
          <a:prstGeom prst="rect">
            <a:avLst/>
          </a:prstGeom>
        </p:spPr>
      </p:pic>
      <p:pic>
        <p:nvPicPr>
          <p:cNvPr id="14" name="Picture 13">
            <a:extLst>
              <a:ext uri="{FF2B5EF4-FFF2-40B4-BE49-F238E27FC236}">
                <a16:creationId xmlns:a16="http://schemas.microsoft.com/office/drawing/2014/main" id="{38A76948-9B3D-4C13-B867-88A197E1D6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2371" y="6172200"/>
            <a:ext cx="2136664" cy="790238"/>
          </a:xfrm>
          <a:prstGeom prst="rect">
            <a:avLst/>
          </a:prstGeom>
        </p:spPr>
      </p:pic>
      <p:sp>
        <p:nvSpPr>
          <p:cNvPr id="4" name="TextBox 3">
            <a:extLst>
              <a:ext uri="{FF2B5EF4-FFF2-40B4-BE49-F238E27FC236}">
                <a16:creationId xmlns:a16="http://schemas.microsoft.com/office/drawing/2014/main" id="{11EF6F6A-FE5F-8641-BF01-11846F2438F0}"/>
              </a:ext>
            </a:extLst>
          </p:cNvPr>
          <p:cNvSpPr txBox="1"/>
          <p:nvPr/>
        </p:nvSpPr>
        <p:spPr>
          <a:xfrm>
            <a:off x="4505740" y="2160104"/>
            <a:ext cx="5194851" cy="954107"/>
          </a:xfrm>
          <a:prstGeom prst="rect">
            <a:avLst/>
          </a:prstGeom>
          <a:noFill/>
        </p:spPr>
        <p:txBody>
          <a:bodyPr wrap="square" rtlCol="0">
            <a:spAutoFit/>
          </a:bodyPr>
          <a:lstStyle/>
          <a:p>
            <a:r>
              <a:rPr lang="en-US" sz="2800" dirty="0"/>
              <a:t>The short answer:  All state income tax dollars fund education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39E0F5CA028F42AB15CC32CE4A4591" ma:contentTypeVersion="131" ma:contentTypeDescription="Create a new document." ma:contentTypeScope="" ma:versionID="3b6388d259095b4a398819830621b9dd">
  <xsd:schema xmlns:xsd="http://www.w3.org/2001/XMLSchema" xmlns:xs="http://www.w3.org/2001/XMLSchema" xmlns:p="http://schemas.microsoft.com/office/2006/metadata/properties" xmlns:ns2="b77d585c-0079-4e60-9d15-ed07d918c084" xmlns:ns3="5b7c2a23-6ad7-477e-81ca-a542006238b3" targetNamespace="http://schemas.microsoft.com/office/2006/metadata/properties" ma:root="true" ma:fieldsID="9aa03510acf9036470b605e4e8ef74a7" ns2:_="" ns3:_="">
    <xsd:import namespace="b77d585c-0079-4e60-9d15-ed07d918c084"/>
    <xsd:import namespace="5b7c2a23-6ad7-477e-81ca-a542006238b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d585c-0079-4e60-9d15-ed07d918c08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7c2a23-6ad7-477e-81ca-a542006238b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4694087-665B-4C3B-80AC-0564CFACB9E1}">
  <ds:schemaRefs>
    <ds:schemaRef ds:uri="http://schemas.microsoft.com/sharepoint/v3/contenttype/forms"/>
  </ds:schemaRefs>
</ds:datastoreItem>
</file>

<file path=customXml/itemProps2.xml><?xml version="1.0" encoding="utf-8"?>
<ds:datastoreItem xmlns:ds="http://schemas.openxmlformats.org/officeDocument/2006/customXml" ds:itemID="{FD0471CD-7840-4F4B-9FDD-049B01C470B3}">
  <ds:schemaRefs>
    <ds:schemaRef ds:uri="b77d585c-0079-4e60-9d15-ed07d918c084"/>
    <ds:schemaRef ds:uri="http://schemas.openxmlformats.org/package/2006/metadata/core-properties"/>
    <ds:schemaRef ds:uri="5b7c2a23-6ad7-477e-81ca-a542006238b3"/>
    <ds:schemaRef ds:uri="http://purl.org/dc/term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F9B434F-0918-4871-A748-6C80B10A8F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7d585c-0079-4e60-9d15-ed07d918c084"/>
    <ds:schemaRef ds:uri="5b7c2a23-6ad7-477e-81ca-a542006238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BC9B359-E162-4E61-BC2B-B303EE1DC9A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165</TotalTime>
  <Words>1221</Words>
  <Application>Microsoft Office PowerPoint</Application>
  <PresentationFormat>Widescreen</PresentationFormat>
  <Paragraphs>107</Paragraphs>
  <Slides>19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vt:lpstr>
      <vt:lpstr>Arial Nova</vt:lpstr>
      <vt:lpstr>Arial Nova Cond Light</vt:lpstr>
      <vt:lpstr>Arial Rounded MT Bold</vt:lpstr>
      <vt:lpstr>Calibri</vt:lpstr>
      <vt:lpstr>Calibri Light</vt:lpstr>
      <vt:lpstr>Cooper Black</vt:lpstr>
      <vt:lpstr>inherit</vt:lpstr>
      <vt:lpstr>Wingdings</vt:lpstr>
      <vt:lpstr>Office Theme</vt:lpstr>
      <vt:lpstr>2020 Utah Jump$tart Teacher Conference – Everything you wanted to know about income taxes </vt:lpstr>
      <vt:lpstr>Where do my Federal income taxes go?</vt:lpstr>
      <vt:lpstr>Why file my income taxes?</vt:lpstr>
      <vt:lpstr>What do I need to understand about paid preparers?</vt:lpstr>
      <vt:lpstr>How can I check a tax preparer's credentials? </vt:lpstr>
      <vt:lpstr>Department of Professional Licensing:</vt:lpstr>
      <vt:lpstr>2020 Economic Impact Payment</vt:lpstr>
      <vt:lpstr>PowerPoint Presentation</vt:lpstr>
      <vt:lpstr>Where do my State income taxes go?</vt:lpstr>
      <vt:lpstr>Utah State tax reform – where are we?</vt:lpstr>
      <vt:lpstr>What do minors need to know about taxes?</vt:lpstr>
      <vt:lpstr>IRS Teacher Resources:</vt:lpstr>
      <vt:lpstr>PowerPoint Presentation</vt:lpstr>
      <vt:lpstr>The Whys of Taxes: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Utah Jump$tart Teacher Conference – Everything you wanted to know about income taxes</dc:title>
  <dc:creator>Susan Speirs</dc:creator>
  <cp:lastModifiedBy>Anna Tibbitts</cp:lastModifiedBy>
  <cp:revision>12</cp:revision>
  <dcterms:created xsi:type="dcterms:W3CDTF">2020-07-14T21:07:01Z</dcterms:created>
  <dcterms:modified xsi:type="dcterms:W3CDTF">2020-07-26T18:54:32Z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0x010100B339E0F5CA028F42AB15CC32CE4A4591</vt:lpwstr>
  </property>
</Properties>
</file>